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media" Target="../media/media1.mp4"/><Relationship Id="rId4" Type="http://schemas.openxmlformats.org/officeDocument/2006/relationships/video" Target="../media/media1.mp4"/><Relationship Id="rId5" Type="http://schemas.openxmlformats.org/officeDocument/2006/relationships/image" Target="../media/image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50B0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_fp_of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447" y="1371600"/>
            <a:ext cx="1828800" cy="182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3566160"/>
            <a:ext cx="10362895" cy="2560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25000"/>
              </a:lnSpc>
            </a:pPr>
            <a:r>
              <a:rPr sz="3200" b="0" i="1">
                <a:solidFill>
                  <a:srgbClr val="E8F3EC"/>
                </a:solidFill>
                <a:latin typeface="Calibri"/>
              </a:rPr>
              <a:t>«Cada desastre natural</a:t>
            </a:r>
          </a:p>
          <a:p>
            <a:pPr algn="ctr">
              <a:lnSpc>
                <a:spcPct val="125000"/>
              </a:lnSpc>
            </a:pPr>
            <a:r>
              <a:rPr sz="3200" b="0" i="1">
                <a:solidFill>
                  <a:srgbClr val="E8F3EC"/>
                </a:solidFill>
                <a:latin typeface="Calibri"/>
              </a:rPr>
              <a:t>encuentra dos países:</a:t>
            </a:r>
          </a:p>
          <a:p>
            <a:pPr algn="ctr">
              <a:lnSpc>
                <a:spcPct val="125000"/>
              </a:lnSpc>
            </a:pPr>
            <a:r>
              <a:rPr sz="3200" b="0" i="1">
                <a:solidFill>
                  <a:srgbClr val="E8F3EC"/>
                </a:solidFill>
                <a:latin typeface="Calibri"/>
              </a:rPr>
              <a:t/>
            </a:r>
          </a:p>
          <a:p>
            <a:pPr algn="ctr">
              <a:lnSpc>
                <a:spcPct val="125000"/>
              </a:lnSpc>
            </a:pPr>
            <a:r>
              <a:rPr sz="3200" b="0" i="1">
                <a:solidFill>
                  <a:srgbClr val="E8F3EC"/>
                </a:solidFill>
                <a:latin typeface="Calibri"/>
              </a:rPr>
              <a:t>el que improvisa…</a:t>
            </a:r>
          </a:p>
          <a:p>
            <a:pPr algn="ctr">
              <a:lnSpc>
                <a:spcPct val="125000"/>
              </a:lnSpc>
            </a:pPr>
            <a:r>
              <a:rPr sz="3200" b="0" i="1">
                <a:solidFill>
                  <a:srgbClr val="E8F3EC"/>
                </a:solidFill>
                <a:latin typeface="Calibri"/>
              </a:rPr>
              <a:t>y el que se prepara.»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126480"/>
            <a:ext cx="12191695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100" b="1" i="0">
                <a:solidFill>
                  <a:srgbClr val="00D97F"/>
                </a:solidFill>
                <a:latin typeface="Consolas"/>
              </a:rPr>
              <a:t>PROTECCIÓN CIVIL FP · Información que protege vidas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50B0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_fp_of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735" y="320040"/>
            <a:ext cx="502920" cy="502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00D97F"/>
                </a:solidFill>
                <a:latin typeface="Consolas"/>
              </a:rPr>
              <a:t>10 · MAPA NACIONAL DE RIESGOS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822960"/>
            <a:ext cx="1828800" cy="36576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40080" y="1097280"/>
            <a:ext cx="10972800" cy="18288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95000"/>
              </a:lnSpc>
            </a:pPr>
            <a:r>
              <a:rPr sz="4000" b="1" i="0">
                <a:solidFill>
                  <a:srgbClr val="FFFFFF"/>
                </a:solidFill>
                <a:latin typeface="Calibri"/>
              </a:rPr>
              <a:t>Ver el riesgo es el</a:t>
            </a:r>
          </a:p>
          <a:p>
            <a:pPr algn="l">
              <a:lnSpc>
                <a:spcPct val="95000"/>
              </a:lnSpc>
            </a:pPr>
            <a:r>
              <a:rPr sz="4000" b="1" i="0">
                <a:solidFill>
                  <a:srgbClr val="FFFFFF"/>
                </a:solidFill>
                <a:latin typeface="Calibri"/>
              </a:rPr>
              <a:t>primer paso para reducirlo.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" y="3200400"/>
            <a:ext cx="54864" cy="457200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22960" y="3200400"/>
            <a:ext cx="36576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800" b="1" i="0">
                <a:solidFill>
                  <a:srgbClr val="FFFFFF"/>
                </a:solidFill>
                <a:latin typeface="Calibri"/>
              </a:rPr>
              <a:t>🟢 ALERTAS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3255264"/>
            <a:ext cx="68580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A0B0A6"/>
                </a:solidFill>
                <a:latin typeface="Calibri"/>
              </a:rPr>
              <a:t>Boletines oficiales del COE/ONAMET</a:t>
            </a:r>
          </a:p>
        </p:txBody>
      </p:sp>
      <p:sp>
        <p:nvSpPr>
          <p:cNvPr id="9" name="Rectangle 8"/>
          <p:cNvSpPr/>
          <p:nvPr/>
        </p:nvSpPr>
        <p:spPr>
          <a:xfrm>
            <a:off x="640080" y="3767328"/>
            <a:ext cx="54864" cy="457200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22960" y="3767328"/>
            <a:ext cx="36576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800" b="1" i="0">
                <a:solidFill>
                  <a:srgbClr val="FFFFFF"/>
                </a:solidFill>
                <a:latin typeface="Calibri"/>
              </a:rPr>
              <a:t>🌀 HURACANES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3822192"/>
            <a:ext cx="68580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A0B0A6"/>
                </a:solidFill>
                <a:latin typeface="Calibri"/>
              </a:rPr>
              <a:t>Trayectorias NHC en vivo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0080" y="4334256"/>
            <a:ext cx="54864" cy="457200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822960" y="4334256"/>
            <a:ext cx="36576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800" b="1" i="0">
                <a:solidFill>
                  <a:srgbClr val="FFFFFF"/>
                </a:solidFill>
                <a:latin typeface="Calibri"/>
              </a:rPr>
              <a:t>📈 SISMOS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0" y="4389120"/>
            <a:ext cx="68580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A0B0A6"/>
                </a:solidFill>
                <a:latin typeface="Calibri"/>
              </a:rPr>
              <a:t>USGS + UASD (alta granularidad RD)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0080" y="4901183"/>
            <a:ext cx="54864" cy="457200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822960" y="4901183"/>
            <a:ext cx="36576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800" b="1" i="0">
                <a:solidFill>
                  <a:srgbClr val="FFFFFF"/>
                </a:solidFill>
                <a:latin typeface="Calibri"/>
              </a:rPr>
              <a:t>🏠 ALBERGUES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4956047"/>
            <a:ext cx="68580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A0B0A6"/>
                </a:solidFill>
                <a:latin typeface="Calibri"/>
              </a:rPr>
              <a:t>2,371 puntos validados nacionales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0080" y="5468112"/>
            <a:ext cx="54864" cy="457200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822960" y="5468112"/>
            <a:ext cx="36576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800" b="1" i="0">
                <a:solidFill>
                  <a:srgbClr val="FFFFFF"/>
                </a:solidFill>
                <a:latin typeface="Calibri"/>
              </a:rPr>
              <a:t>📣 REPORTES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0" y="5522976"/>
            <a:ext cx="68580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A0B0A6"/>
                </a:solidFill>
                <a:latin typeface="Calibri"/>
              </a:rPr>
              <a:t>Ciudadanos verificados en tiempo real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6446520"/>
            <a:ext cx="12191695" cy="36576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365760" y="653796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800" b="0" i="0">
                <a:solidFill>
                  <a:srgbClr val="A0B0A6"/>
                </a:solidFill>
                <a:latin typeface="Calibri"/>
              </a:rPr>
              <a:t>PROTECCIÓN CIVIL FP · SGRE · FUERZA DEL PUEBLO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15600" y="6537960"/>
            <a:ext cx="13716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800" b="1" i="0">
                <a:solidFill>
                  <a:srgbClr val="00D97F"/>
                </a:solidFill>
                <a:latin typeface="Consolas"/>
              </a:rPr>
              <a:t>10 / 22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50B0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_fp_of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735" y="320040"/>
            <a:ext cx="502920" cy="502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00D97F"/>
                </a:solidFill>
                <a:latin typeface="Consolas"/>
              </a:rPr>
              <a:t>11 · COBERTURA DE PROTECCIÓN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822960"/>
            <a:ext cx="1828800" cy="36576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0" y="1645920"/>
            <a:ext cx="12191695" cy="22860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85000"/>
              </a:lnSpc>
            </a:pPr>
            <a:r>
              <a:rPr sz="22000" b="1" i="0">
                <a:solidFill>
                  <a:srgbClr val="00D97F"/>
                </a:solidFill>
                <a:latin typeface="Calibri"/>
              </a:rPr>
              <a:t>2,371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114800"/>
            <a:ext cx="12191695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200" b="1" i="0">
                <a:solidFill>
                  <a:srgbClr val="FFFFFF"/>
                </a:solidFill>
                <a:latin typeface="Consolas"/>
              </a:rPr>
              <a:t>ALBERGUES VALIDADOS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846320"/>
            <a:ext cx="12191695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000" b="0" i="1">
                <a:solidFill>
                  <a:srgbClr val="F0B90B"/>
                </a:solidFill>
                <a:latin typeface="Calibri"/>
              </a:rPr>
              <a:t>Más de 554,000 personas de capacidad nacional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577840"/>
            <a:ext cx="12191695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200" b="0" i="0">
                <a:solidFill>
                  <a:srgbClr val="A0B0A6"/>
                </a:solidFill>
                <a:latin typeface="Calibri"/>
              </a:rPr>
              <a:t>31 provincias · validados por Defensa Civil · georreferenciados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46520"/>
            <a:ext cx="12191695" cy="36576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365760" y="653796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800" b="0" i="0">
                <a:solidFill>
                  <a:srgbClr val="A0B0A6"/>
                </a:solidFill>
                <a:latin typeface="Calibri"/>
              </a:rPr>
              <a:t>PROTECCIÓN CIVIL FP · SGRE · FUERZA DEL PUEBLO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515600" y="6537960"/>
            <a:ext cx="13716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800" b="1" i="0">
                <a:solidFill>
                  <a:srgbClr val="00D97F"/>
                </a:solidFill>
                <a:latin typeface="Consolas"/>
              </a:rPr>
              <a:t>11 / 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50B0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_fp_of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735" y="320040"/>
            <a:ext cx="502920" cy="502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00D97F"/>
                </a:solidFill>
                <a:latin typeface="Consolas"/>
              </a:rPr>
              <a:t>12 · SAFETY CHECK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822960"/>
            <a:ext cx="1828800" cy="36576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40080" y="1280160"/>
            <a:ext cx="10972800" cy="18288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95000"/>
              </a:lnSpc>
            </a:pPr>
            <a:r>
              <a:rPr sz="5200" b="1" i="0">
                <a:solidFill>
                  <a:srgbClr val="FFFFFF"/>
                </a:solidFill>
                <a:latin typeface="Calibri"/>
              </a:rPr>
              <a:t>«Estoy en peligro.»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2468880"/>
            <a:ext cx="1097280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0" i="1">
                <a:solidFill>
                  <a:srgbClr val="A0B0A6"/>
                </a:solidFill>
                <a:latin typeface="Calibri"/>
              </a:rPr>
              <a:t>Un clic.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97280" y="3108960"/>
            <a:ext cx="9966960" cy="2560320"/>
          </a:xfrm>
          <a:prstGeom prst="rect">
            <a:avLst/>
          </a:prstGeom>
          <a:solidFill>
            <a:srgbClr val="003E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1097280" y="3108960"/>
            <a:ext cx="91440" cy="2560320"/>
          </a:xfrm>
          <a:prstGeom prst="rect">
            <a:avLst/>
          </a:prstGeom>
          <a:solidFill>
            <a:srgbClr val="00D9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371600" y="3291840"/>
            <a:ext cx="960120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200" b="0" i="0">
                <a:solidFill>
                  <a:srgbClr val="FFFFFF"/>
                </a:solidFill>
                <a:latin typeface="Calibri"/>
              </a:rPr>
              <a:t>La plataforma encuentra el albergue más cercano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600" y="3931920"/>
            <a:ext cx="960120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0" i="0">
                <a:solidFill>
                  <a:srgbClr val="00D97F"/>
                </a:solidFill>
                <a:latin typeface="Consolas"/>
              </a:rPr>
              <a:t>→ Distancia GPS · contacto · capacidad estimada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4663440"/>
            <a:ext cx="960120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3800" b="1" i="0">
                <a:solidFill>
                  <a:srgbClr val="F0B90B"/>
                </a:solidFill>
                <a:latin typeface="Calibri"/>
              </a:rPr>
              <a:t>Menos búsqueda.</a:t>
            </a:r>
          </a:p>
          <a:p>
            <a:pPr algn="l">
              <a:lnSpc>
                <a:spcPct val="105000"/>
              </a:lnSpc>
            </a:pPr>
            <a:r>
              <a:rPr sz="3800" b="1" i="0">
                <a:solidFill>
                  <a:srgbClr val="F0B90B"/>
                </a:solidFill>
                <a:latin typeface="Calibri"/>
              </a:rPr>
              <a:t>Más protección.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446520"/>
            <a:ext cx="12191695" cy="36576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65760" y="653796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800" b="0" i="0">
                <a:solidFill>
                  <a:srgbClr val="A0B0A6"/>
                </a:solidFill>
                <a:latin typeface="Calibri"/>
              </a:rPr>
              <a:t>PROTECCIÓN CIVIL FP · SGRE · FUERZA DEL PUEBLO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15600" y="6537960"/>
            <a:ext cx="13716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800" b="1" i="0">
                <a:solidFill>
                  <a:srgbClr val="00D97F"/>
                </a:solidFill>
                <a:latin typeface="Consolas"/>
              </a:rPr>
              <a:t>12 / 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50B0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_fp_of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735" y="320040"/>
            <a:ext cx="502920" cy="502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00D97F"/>
                </a:solidFill>
                <a:latin typeface="Consolas"/>
              </a:rPr>
              <a:t>13 · PLAN FAMILIAR DE EMERGENCIA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822960"/>
            <a:ext cx="1828800" cy="36576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40080" y="1097280"/>
            <a:ext cx="10972800" cy="18288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95000"/>
              </a:lnSpc>
            </a:pPr>
            <a:r>
              <a:rPr sz="3800" b="1" i="0">
                <a:solidFill>
                  <a:srgbClr val="FFFFFF"/>
                </a:solidFill>
                <a:latin typeface="Calibri"/>
              </a:rPr>
              <a:t>Cada hogar dominicano</a:t>
            </a:r>
          </a:p>
          <a:p>
            <a:pPr algn="l">
              <a:lnSpc>
                <a:spcPct val="95000"/>
              </a:lnSpc>
            </a:pPr>
            <a:r>
              <a:rPr sz="3800" b="1" i="0">
                <a:solidFill>
                  <a:srgbClr val="FFFFFF"/>
                </a:solidFill>
                <a:latin typeface="Calibri"/>
              </a:rPr>
              <a:t>debería tener un plan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2834640"/>
            <a:ext cx="1097280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800" b="0" i="1">
                <a:solidFill>
                  <a:srgbClr val="00D97F"/>
                </a:solidFill>
                <a:latin typeface="Calibri"/>
              </a:rPr>
              <a:t>antes del próximo desastre.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" y="4114800"/>
            <a:ext cx="1691640" cy="128016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640080" y="4114800"/>
            <a:ext cx="1691640" cy="45720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40080" y="4251960"/>
            <a:ext cx="16916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3200" b="1" i="0">
                <a:solidFill>
                  <a:srgbClr val="F0B90B"/>
                </a:solidFill>
                <a:latin typeface="Calibri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" y="4937760"/>
            <a:ext cx="15087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000" b="1" i="0">
                <a:solidFill>
                  <a:srgbClr val="FFFFFF"/>
                </a:solidFill>
                <a:latin typeface="Consolas"/>
              </a:rPr>
              <a:t>HOGAR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4600" y="4114800"/>
            <a:ext cx="1691640" cy="128016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2514600" y="4114800"/>
            <a:ext cx="1691640" cy="45720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2514600" y="4251960"/>
            <a:ext cx="16916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3200" b="1" i="0">
                <a:solidFill>
                  <a:srgbClr val="F0B90B"/>
                </a:solidFill>
                <a:latin typeface="Calibri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06040" y="4937760"/>
            <a:ext cx="15087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000" b="1" i="0">
                <a:solidFill>
                  <a:srgbClr val="FFFFFF"/>
                </a:solidFill>
                <a:latin typeface="Consolas"/>
              </a:rPr>
              <a:t>FAMILIA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89120" y="4114800"/>
            <a:ext cx="1691640" cy="128016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15"/>
          <p:cNvSpPr/>
          <p:nvPr/>
        </p:nvSpPr>
        <p:spPr>
          <a:xfrm>
            <a:off x="4389120" y="4114800"/>
            <a:ext cx="1691640" cy="45720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4389120" y="4251960"/>
            <a:ext cx="16916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3200" b="1" i="0">
                <a:solidFill>
                  <a:srgbClr val="F0B90B"/>
                </a:solidFill>
                <a:latin typeface="Calibri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80560" y="4937760"/>
            <a:ext cx="15087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000" b="1" i="0">
                <a:solidFill>
                  <a:srgbClr val="FFFFFF"/>
                </a:solidFill>
                <a:latin typeface="Consolas"/>
              </a:rPr>
              <a:t>AMENAZAS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63640" y="4114800"/>
            <a:ext cx="1691640" cy="128016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ectangle 19"/>
          <p:cNvSpPr/>
          <p:nvPr/>
        </p:nvSpPr>
        <p:spPr>
          <a:xfrm>
            <a:off x="6263640" y="4114800"/>
            <a:ext cx="1691640" cy="45720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6263640" y="4251960"/>
            <a:ext cx="16916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3200" b="1" i="0">
                <a:solidFill>
                  <a:srgbClr val="F0B90B"/>
                </a:solidFill>
                <a:latin typeface="Calibri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55080" y="4937760"/>
            <a:ext cx="15087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000" b="1" i="0">
                <a:solidFill>
                  <a:srgbClr val="FFFFFF"/>
                </a:solidFill>
                <a:latin typeface="Consolas"/>
              </a:rPr>
              <a:t>VULNERABILIDADES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138159" y="4114800"/>
            <a:ext cx="1691640" cy="128016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Rectangle 23"/>
          <p:cNvSpPr/>
          <p:nvPr/>
        </p:nvSpPr>
        <p:spPr>
          <a:xfrm>
            <a:off x="8138159" y="4114800"/>
            <a:ext cx="1691640" cy="45720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138159" y="4251960"/>
            <a:ext cx="16916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3200" b="1" i="0">
                <a:solidFill>
                  <a:srgbClr val="F0B90B"/>
                </a:solidFill>
                <a:latin typeface="Calibri"/>
              </a:rPr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29599" y="4937760"/>
            <a:ext cx="15087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000" b="1" i="0">
                <a:solidFill>
                  <a:srgbClr val="FFFFFF"/>
                </a:solidFill>
                <a:latin typeface="Consolas"/>
              </a:rPr>
              <a:t>KIT 72H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012680" y="4114800"/>
            <a:ext cx="1691640" cy="128016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Rectangle 27"/>
          <p:cNvSpPr/>
          <p:nvPr/>
        </p:nvSpPr>
        <p:spPr>
          <a:xfrm>
            <a:off x="10012680" y="4114800"/>
            <a:ext cx="1691640" cy="45720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10012680" y="4251960"/>
            <a:ext cx="16916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3200" b="1" i="0">
                <a:solidFill>
                  <a:srgbClr val="F0B90B"/>
                </a:solidFill>
                <a:latin typeface="Calibri"/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104120" y="4937760"/>
            <a:ext cx="15087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000" b="1" i="0">
                <a:solidFill>
                  <a:srgbClr val="FFFFFF"/>
                </a:solidFill>
                <a:latin typeface="Consolas"/>
              </a:rPr>
              <a:t>ENCUENTRO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5669280"/>
            <a:ext cx="12191695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200" b="0" i="0">
                <a:solidFill>
                  <a:srgbClr val="A0B0A6"/>
                </a:solidFill>
                <a:latin typeface="Calibri"/>
              </a:rPr>
              <a:t>→ PDF con QR de validación generado automáticamente · 5 minutos · 100% gratis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6446520"/>
            <a:ext cx="12191695" cy="36576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TextBox 32"/>
          <p:cNvSpPr txBox="1"/>
          <p:nvPr/>
        </p:nvSpPr>
        <p:spPr>
          <a:xfrm>
            <a:off x="365760" y="653796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800" b="0" i="0">
                <a:solidFill>
                  <a:srgbClr val="A0B0A6"/>
                </a:solidFill>
                <a:latin typeface="Calibri"/>
              </a:rPr>
              <a:t>PROTECCIÓN CIVIL FP · SGRE · FUERZA DEL PUEBLO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515600" y="6537960"/>
            <a:ext cx="13716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800" b="1" i="0">
                <a:solidFill>
                  <a:srgbClr val="00D97F"/>
                </a:solidFill>
                <a:latin typeface="Consolas"/>
              </a:rPr>
              <a:t>13 / 22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50B0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_fp_of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735" y="320040"/>
            <a:ext cx="502920" cy="502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00D97F"/>
                </a:solidFill>
                <a:latin typeface="Consolas"/>
              </a:rPr>
              <a:t>14 · VOLUNTARIADO NACIONAL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822960"/>
            <a:ext cx="1828800" cy="36576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40080" y="1097280"/>
            <a:ext cx="10972800" cy="18288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95000"/>
              </a:lnSpc>
            </a:pPr>
            <a:r>
              <a:rPr sz="3800" b="1" i="0">
                <a:solidFill>
                  <a:srgbClr val="FFFFFF"/>
                </a:solidFill>
                <a:latin typeface="Calibri"/>
              </a:rPr>
              <a:t>La gestión del riesgo</a:t>
            </a:r>
          </a:p>
          <a:p>
            <a:pPr algn="l">
              <a:lnSpc>
                <a:spcPct val="95000"/>
              </a:lnSpc>
            </a:pPr>
            <a:r>
              <a:rPr sz="3800" b="1" i="0">
                <a:solidFill>
                  <a:srgbClr val="FFFFFF"/>
                </a:solidFill>
                <a:latin typeface="Calibri"/>
              </a:rPr>
              <a:t>no es solo institucional.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2834640"/>
            <a:ext cx="1097280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3000" b="0" i="1">
                <a:solidFill>
                  <a:srgbClr val="00D97F"/>
                </a:solidFill>
                <a:latin typeface="Calibri"/>
              </a:rPr>
              <a:t>También es comunitaria.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" y="3931920"/>
            <a:ext cx="2651760" cy="178308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640080" y="3931920"/>
            <a:ext cx="2651760" cy="54864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77240" y="4114800"/>
            <a:ext cx="23774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500" b="1" i="0">
                <a:solidFill>
                  <a:srgbClr val="FFFFFF"/>
                </a:solidFill>
                <a:latin typeface="Consolas"/>
              </a:rPr>
              <a:t>CIUDADANO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" y="4617720"/>
            <a:ext cx="23774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800" b="1" i="0">
                <a:solidFill>
                  <a:srgbClr val="00D97F"/>
                </a:solidFill>
                <a:latin typeface="Calibri"/>
              </a:rPr>
              <a:t>Informado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240" y="5120640"/>
            <a:ext cx="23774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 i="0">
                <a:solidFill>
                  <a:srgbClr val="A0B0A6"/>
                </a:solidFill>
                <a:latin typeface="Calibri"/>
              </a:rPr>
              <a:t>Recibe alertas y boletines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74720" y="3931920"/>
            <a:ext cx="2651760" cy="178308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>
          <a:xfrm>
            <a:off x="3474720" y="3931920"/>
            <a:ext cx="2651760" cy="54864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3611880" y="4114800"/>
            <a:ext cx="23774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500" b="1" i="0">
                <a:solidFill>
                  <a:srgbClr val="FFFFFF"/>
                </a:solidFill>
                <a:latin typeface="Consolas"/>
              </a:rPr>
              <a:t>VOLUNTARIO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11880" y="4617720"/>
            <a:ext cx="23774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800" b="1" i="0">
                <a:solidFill>
                  <a:srgbClr val="00D97F"/>
                </a:solidFill>
                <a:latin typeface="Calibri"/>
              </a:rPr>
              <a:t>Activo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11880" y="5120640"/>
            <a:ext cx="23774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 i="0">
                <a:solidFill>
                  <a:srgbClr val="A0B0A6"/>
                </a:solidFill>
                <a:latin typeface="Calibri"/>
              </a:rPr>
              <a:t>Apoya operativos y campañas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09360" y="3931920"/>
            <a:ext cx="2651760" cy="178308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ectangle 17"/>
          <p:cNvSpPr/>
          <p:nvPr/>
        </p:nvSpPr>
        <p:spPr>
          <a:xfrm>
            <a:off x="6309360" y="3931920"/>
            <a:ext cx="2651760" cy="54864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446520" y="4114800"/>
            <a:ext cx="23774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500" b="1" i="0">
                <a:solidFill>
                  <a:srgbClr val="FFFFFF"/>
                </a:solidFill>
                <a:latin typeface="Consolas"/>
              </a:rPr>
              <a:t>BRIGADISTA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46520" y="4617720"/>
            <a:ext cx="23774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800" b="1" i="0">
                <a:solidFill>
                  <a:srgbClr val="00D97F"/>
                </a:solidFill>
                <a:latin typeface="Calibri"/>
              </a:rPr>
              <a:t>Comunitario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46520" y="5120640"/>
            <a:ext cx="23774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 i="0">
                <a:solidFill>
                  <a:srgbClr val="A0B0A6"/>
                </a:solidFill>
                <a:latin typeface="Calibri"/>
              </a:rPr>
              <a:t>Primera respuesta en barrio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144000" y="3931920"/>
            <a:ext cx="2651760" cy="178308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Rectangle 22"/>
          <p:cNvSpPr/>
          <p:nvPr/>
        </p:nvSpPr>
        <p:spPr>
          <a:xfrm>
            <a:off x="9144000" y="3931920"/>
            <a:ext cx="2651760" cy="54864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9281160" y="4114800"/>
            <a:ext cx="23774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500" b="1" i="0">
                <a:solidFill>
                  <a:srgbClr val="FFFFFF"/>
                </a:solidFill>
                <a:latin typeface="Consolas"/>
              </a:rPr>
              <a:t>MIEMBRO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81160" y="4617720"/>
            <a:ext cx="23774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800" b="1" i="0">
                <a:solidFill>
                  <a:srgbClr val="00D97F"/>
                </a:solidFill>
                <a:latin typeface="Calibri"/>
              </a:rPr>
              <a:t>SGRE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281160" y="5120640"/>
            <a:ext cx="23774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 i="0">
                <a:solidFill>
                  <a:srgbClr val="A0B0A6"/>
                </a:solidFill>
                <a:latin typeface="Calibri"/>
              </a:rPr>
              <a:t>Equipo institucional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6446520"/>
            <a:ext cx="12191695" cy="36576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365760" y="653796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800" b="0" i="0">
                <a:solidFill>
                  <a:srgbClr val="A0B0A6"/>
                </a:solidFill>
                <a:latin typeface="Calibri"/>
              </a:rPr>
              <a:t>PROTECCIÓN CIVIL FP · SGRE · FUERZA DEL PUEBLO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515600" y="6537960"/>
            <a:ext cx="13716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800" b="1" i="0">
                <a:solidFill>
                  <a:srgbClr val="00D97F"/>
                </a:solidFill>
                <a:latin typeface="Consolas"/>
              </a:rPr>
              <a:t>14 / 22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50B0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_fp_of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735" y="320040"/>
            <a:ext cx="502920" cy="502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00D97F"/>
                </a:solidFill>
                <a:latin typeface="Consolas"/>
              </a:rPr>
              <a:t>15 · CREDENCIAL QR DE VOLUNTARIO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822960"/>
            <a:ext cx="1828800" cy="36576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40080" y="1280160"/>
            <a:ext cx="10972800" cy="18288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95000"/>
              </a:lnSpc>
            </a:pPr>
            <a:r>
              <a:rPr sz="5800" b="1" i="0">
                <a:solidFill>
                  <a:srgbClr val="FFFFFF"/>
                </a:solidFill>
                <a:latin typeface="Calibri"/>
              </a:rPr>
              <a:t>Escanear.</a:t>
            </a:r>
          </a:p>
          <a:p>
            <a:pPr algn="l">
              <a:lnSpc>
                <a:spcPct val="95000"/>
              </a:lnSpc>
            </a:pPr>
            <a:r>
              <a:rPr sz="5800" b="1" i="0">
                <a:solidFill>
                  <a:srgbClr val="FFFFFF"/>
                </a:solidFill>
                <a:latin typeface="Calibri"/>
              </a:rPr>
              <a:t>Validar.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" y="4023360"/>
            <a:ext cx="3566160" cy="173736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640080" y="4023360"/>
            <a:ext cx="3566160" cy="45720"/>
          </a:xfrm>
          <a:prstGeom prst="rect">
            <a:avLst/>
          </a:prstGeom>
          <a:solidFill>
            <a:srgbClr val="F0B9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822960" y="4251960"/>
            <a:ext cx="32918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800" b="1" i="0">
                <a:solidFill>
                  <a:srgbClr val="F0B90B"/>
                </a:solidFill>
                <a:latin typeface="Consolas"/>
              </a:rPr>
              <a:t>IDENTIDAD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" y="4800600"/>
            <a:ext cx="329184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E8F3EC"/>
                </a:solidFill>
                <a:latin typeface="Calibri"/>
              </a:rPr>
              <a:t>Cada voluntario tiene</a:t>
            </a:r>
          </a:p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E8F3EC"/>
                </a:solidFill>
                <a:latin typeface="Calibri"/>
              </a:rPr>
              <a:t>código único VOL-XXXXXXXX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34840" y="4023360"/>
            <a:ext cx="3566160" cy="173736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4434840" y="4023360"/>
            <a:ext cx="3566160" cy="45720"/>
          </a:xfrm>
          <a:prstGeom prst="rect">
            <a:avLst/>
          </a:prstGeom>
          <a:solidFill>
            <a:srgbClr val="F0B9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617720" y="4251960"/>
            <a:ext cx="32918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800" b="1" i="0">
                <a:solidFill>
                  <a:srgbClr val="F0B90B"/>
                </a:solidFill>
                <a:latin typeface="Consolas"/>
              </a:rPr>
              <a:t>TRANSPARENCIA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17720" y="4800600"/>
            <a:ext cx="329184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E8F3EC"/>
                </a:solidFill>
                <a:latin typeface="Calibri"/>
              </a:rPr>
              <a:t>Verificación pública</a:t>
            </a:r>
          </a:p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E8F3EC"/>
                </a:solidFill>
                <a:latin typeface="Calibri"/>
              </a:rPr>
              <a:t>en proteccioncivilfp.org/verify/&lt;código&gt;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29600" y="4023360"/>
            <a:ext cx="3566160" cy="173736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8229600" y="4023360"/>
            <a:ext cx="3566160" cy="45720"/>
          </a:xfrm>
          <a:prstGeom prst="rect">
            <a:avLst/>
          </a:prstGeom>
          <a:solidFill>
            <a:srgbClr val="F0B9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8412480" y="4251960"/>
            <a:ext cx="32918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800" b="1" i="0">
                <a:solidFill>
                  <a:srgbClr val="F0B90B"/>
                </a:solidFill>
                <a:latin typeface="Consolas"/>
              </a:rPr>
              <a:t>TRAZABILIDAD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12480" y="4800600"/>
            <a:ext cx="329184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E8F3EC"/>
                </a:solidFill>
                <a:latin typeface="Calibri"/>
              </a:rPr>
              <a:t>Operativos · capacitaciones</a:t>
            </a:r>
          </a:p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E8F3EC"/>
                </a:solidFill>
                <a:latin typeface="Calibri"/>
              </a:rPr>
              <a:t>· certificaciones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6446520"/>
            <a:ext cx="12191695" cy="36576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365760" y="653796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800" b="0" i="0">
                <a:solidFill>
                  <a:srgbClr val="A0B0A6"/>
                </a:solidFill>
                <a:latin typeface="Calibri"/>
              </a:rPr>
              <a:t>PROTECCIÓN CIVIL FP · SGRE · FUERZA DEL PUEBLO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515600" y="6537960"/>
            <a:ext cx="13716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800" b="1" i="0">
                <a:solidFill>
                  <a:srgbClr val="00D97F"/>
                </a:solidFill>
                <a:latin typeface="Consolas"/>
              </a:rPr>
              <a:t>15 / 22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50B0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_fp_of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735" y="320040"/>
            <a:ext cx="502920" cy="502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00D97F"/>
                </a:solidFill>
                <a:latin typeface="Consolas"/>
              </a:rPr>
              <a:t>16 · COBERTURA TERRITORIAL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822960"/>
            <a:ext cx="1828800" cy="36576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0" y="1188720"/>
            <a:ext cx="10972800" cy="18288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sz="24000" b="1" i="0">
                <a:solidFill>
                  <a:srgbClr val="00D97F"/>
                </a:solidFill>
                <a:latin typeface="Calibri"/>
              </a:rPr>
              <a:t>158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023360"/>
            <a:ext cx="12191695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000" b="1" i="0">
                <a:solidFill>
                  <a:srgbClr val="FFFFFF"/>
                </a:solidFill>
                <a:latin typeface="Consolas"/>
              </a:rPr>
              <a:t>MUNICIPIOS ACOMPAÑABLES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846320"/>
            <a:ext cx="12191695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200" b="0" i="1">
                <a:solidFill>
                  <a:srgbClr val="00D97F"/>
                </a:solidFill>
                <a:latin typeface="Calibri"/>
              </a:rPr>
              <a:t>Ningún municipio debe quedar fuera de la preparación.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577840"/>
            <a:ext cx="12191695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200" b="0" i="0">
                <a:solidFill>
                  <a:srgbClr val="A0B0A6"/>
                </a:solidFill>
                <a:latin typeface="Calibri"/>
              </a:rPr>
              <a:t>Acompañamiento técnico gratuito · Sin distinción partidaria · Ley 147-02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46520"/>
            <a:ext cx="12191695" cy="36576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365760" y="653796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800" b="0" i="0">
                <a:solidFill>
                  <a:srgbClr val="A0B0A6"/>
                </a:solidFill>
                <a:latin typeface="Calibri"/>
              </a:rPr>
              <a:t>PROTECCIÓN CIVIL FP · SGRE · FUERZA DEL PUEBLO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515600" y="6537960"/>
            <a:ext cx="13716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800" b="1" i="0">
                <a:solidFill>
                  <a:srgbClr val="00D97F"/>
                </a:solidFill>
                <a:latin typeface="Consolas"/>
              </a:rPr>
              <a:t>16 / 22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50B0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_fp_of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735" y="320040"/>
            <a:ext cx="502920" cy="502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F0B90B"/>
                </a:solidFill>
                <a:latin typeface="Consolas"/>
              </a:rPr>
              <a:t>17 · MARCO NORMATIVO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822960"/>
            <a:ext cx="1828800" cy="36576"/>
          </a:xfrm>
          <a:prstGeom prst="rect">
            <a:avLst/>
          </a:prstGeom>
          <a:solidFill>
            <a:srgbClr val="F0B9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40080" y="1097280"/>
            <a:ext cx="10972800" cy="18288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95000"/>
              </a:lnSpc>
            </a:pPr>
            <a:r>
              <a:rPr sz="4600" b="1" i="0">
                <a:solidFill>
                  <a:srgbClr val="FFFFFF"/>
                </a:solidFill>
                <a:latin typeface="Calibri"/>
              </a:rPr>
              <a:t>La preparación</a:t>
            </a:r>
          </a:p>
          <a:p>
            <a:pPr algn="l">
              <a:lnSpc>
                <a:spcPct val="95000"/>
              </a:lnSpc>
            </a:pPr>
            <a:r>
              <a:rPr sz="4600" b="1" i="0">
                <a:solidFill>
                  <a:srgbClr val="FFFFFF"/>
                </a:solidFill>
                <a:latin typeface="Calibri"/>
              </a:rPr>
              <a:t>no es una opción.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310896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3400" b="1" i="0">
                <a:solidFill>
                  <a:srgbClr val="F0B90B"/>
                </a:solidFill>
                <a:latin typeface="Calibri"/>
              </a:rPr>
              <a:t>Es una obligación nacional.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" y="4297680"/>
            <a:ext cx="5394960" cy="64008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640080" y="4297680"/>
            <a:ext cx="54864" cy="640080"/>
          </a:xfrm>
          <a:prstGeom prst="rect">
            <a:avLst/>
          </a:prstGeom>
          <a:solidFill>
            <a:srgbClr val="F0B9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822960" y="4389120"/>
            <a:ext cx="22860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1" i="0">
                <a:solidFill>
                  <a:srgbClr val="F0B90B"/>
                </a:solidFill>
                <a:latin typeface="Consolas"/>
              </a:rPr>
              <a:t>LEY 147-02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83280" y="4434840"/>
            <a:ext cx="256032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0">
                <a:solidFill>
                  <a:srgbClr val="E8F3EC"/>
                </a:solidFill>
                <a:latin typeface="Calibri"/>
              </a:rPr>
              <a:t>Sistema Nacional PMR (2002)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09360" y="4297680"/>
            <a:ext cx="5394960" cy="64008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6309360" y="4297680"/>
            <a:ext cx="54864" cy="640080"/>
          </a:xfrm>
          <a:prstGeom prst="rect">
            <a:avLst/>
          </a:prstGeom>
          <a:solidFill>
            <a:srgbClr val="F0B9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492240" y="4389120"/>
            <a:ext cx="22860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1" i="0">
                <a:solidFill>
                  <a:srgbClr val="F0B90B"/>
                </a:solidFill>
                <a:latin typeface="Consolas"/>
              </a:rPr>
              <a:t>LEY 176-07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52560" y="4434840"/>
            <a:ext cx="256032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0">
                <a:solidFill>
                  <a:srgbClr val="E8F3EC"/>
                </a:solidFill>
                <a:latin typeface="Calibri"/>
              </a:rPr>
              <a:t>Comités Municipales PMR (2007)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0080" y="5074920"/>
            <a:ext cx="5394960" cy="64008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15"/>
          <p:cNvSpPr/>
          <p:nvPr/>
        </p:nvSpPr>
        <p:spPr>
          <a:xfrm>
            <a:off x="640080" y="5074920"/>
            <a:ext cx="54864" cy="640080"/>
          </a:xfrm>
          <a:prstGeom prst="rect">
            <a:avLst/>
          </a:prstGeom>
          <a:solidFill>
            <a:srgbClr val="F0B9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22960" y="5166360"/>
            <a:ext cx="22860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1" i="0">
                <a:solidFill>
                  <a:srgbClr val="F0B90B"/>
                </a:solidFill>
                <a:latin typeface="Consolas"/>
              </a:rPr>
              <a:t>MARCO SENDAI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83280" y="5212080"/>
            <a:ext cx="256032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0">
                <a:solidFill>
                  <a:srgbClr val="E8F3EC"/>
                </a:solidFill>
                <a:latin typeface="Calibri"/>
              </a:rPr>
              <a:t>Estrategia UNDRR 2015-2030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09360" y="5074920"/>
            <a:ext cx="5394960" cy="64008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ectangle 19"/>
          <p:cNvSpPr/>
          <p:nvPr/>
        </p:nvSpPr>
        <p:spPr>
          <a:xfrm>
            <a:off x="6309360" y="5074920"/>
            <a:ext cx="54864" cy="640080"/>
          </a:xfrm>
          <a:prstGeom prst="rect">
            <a:avLst/>
          </a:prstGeom>
          <a:solidFill>
            <a:srgbClr val="F0B9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6492240" y="5166360"/>
            <a:ext cx="22860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1" i="0">
                <a:solidFill>
                  <a:srgbClr val="F0B90B"/>
                </a:solidFill>
                <a:latin typeface="Consolas"/>
              </a:rPr>
              <a:t>REGLAMENTO 932-03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52560" y="5212080"/>
            <a:ext cx="256032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0">
                <a:solidFill>
                  <a:srgbClr val="E8F3EC"/>
                </a:solidFill>
                <a:latin typeface="Calibri"/>
              </a:rPr>
              <a:t>Aplicación operativa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6446520"/>
            <a:ext cx="12191695" cy="36576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365760" y="653796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800" b="0" i="0">
                <a:solidFill>
                  <a:srgbClr val="A0B0A6"/>
                </a:solidFill>
                <a:latin typeface="Calibri"/>
              </a:rPr>
              <a:t>PROTECCIÓN CIVIL FP · SGRE · FUERZA DEL PUEBLO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515600" y="6537960"/>
            <a:ext cx="13716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800" b="1" i="0">
                <a:solidFill>
                  <a:srgbClr val="00D97F"/>
                </a:solidFill>
                <a:latin typeface="Consolas"/>
              </a:rPr>
              <a:t>17 / 22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50B0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_fp_of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735" y="320040"/>
            <a:ext cx="502920" cy="502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00D97F"/>
                </a:solidFill>
                <a:latin typeface="Consolas"/>
              </a:rPr>
              <a:t>18 · DASHBOARD NACIONAL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822960"/>
            <a:ext cx="1828800" cy="36576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40080" y="1097280"/>
            <a:ext cx="10972800" cy="18288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95000"/>
              </a:lnSpc>
            </a:pPr>
            <a:r>
              <a:rPr sz="4200" b="1" i="0">
                <a:solidFill>
                  <a:srgbClr val="FFFFFF"/>
                </a:solidFill>
                <a:latin typeface="Calibri"/>
              </a:rPr>
              <a:t>Lo que se mide</a:t>
            </a:r>
          </a:p>
          <a:p>
            <a:pPr algn="l">
              <a:lnSpc>
                <a:spcPct val="95000"/>
              </a:lnSpc>
            </a:pPr>
            <a:r>
              <a:rPr sz="4200" b="1" i="0">
                <a:solidFill>
                  <a:srgbClr val="FFFFFF"/>
                </a:solidFill>
                <a:latin typeface="Calibri"/>
              </a:rPr>
              <a:t>puede mejorarse.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283464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0" i="1">
                <a:solidFill>
                  <a:srgbClr val="00D97F"/>
                </a:solidFill>
                <a:latin typeface="Calibri"/>
              </a:rPr>
              <a:t>Lo que se publica puede supervisarse.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" y="4023360"/>
            <a:ext cx="2651760" cy="173736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640080" y="4023360"/>
            <a:ext cx="2651760" cy="54864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77240" y="4251960"/>
            <a:ext cx="23774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1" i="0">
                <a:solidFill>
                  <a:srgbClr val="00A35E"/>
                </a:solidFill>
                <a:latin typeface="Consolas"/>
              </a:rPr>
              <a:t>RANKING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" y="4800600"/>
            <a:ext cx="237744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E8F3EC"/>
                </a:solidFill>
                <a:latin typeface="Calibri"/>
              </a:rPr>
              <a:t>PMR de los 158</a:t>
            </a:r>
          </a:p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E8F3EC"/>
                </a:solidFill>
                <a:latin typeface="Calibri"/>
              </a:rPr>
              <a:t>municipios del país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74720" y="4023360"/>
            <a:ext cx="2651760" cy="173736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3474720" y="4023360"/>
            <a:ext cx="2651760" cy="54864"/>
          </a:xfrm>
          <a:prstGeom prst="rect">
            <a:avLst/>
          </a:prstGeom>
          <a:solidFill>
            <a:srgbClr val="F0B9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611880" y="4251960"/>
            <a:ext cx="23774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1" i="0">
                <a:solidFill>
                  <a:srgbClr val="F0B90B"/>
                </a:solidFill>
                <a:latin typeface="Consolas"/>
              </a:rPr>
              <a:t>INDICADORES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11880" y="4800600"/>
            <a:ext cx="237744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E8F3EC"/>
                </a:solidFill>
                <a:latin typeface="Calibri"/>
              </a:rPr>
              <a:t>Cobertura por</a:t>
            </a:r>
          </a:p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E8F3EC"/>
                </a:solidFill>
                <a:latin typeface="Calibri"/>
              </a:rPr>
              <a:t>provincia y evolución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09360" y="4023360"/>
            <a:ext cx="2651760" cy="173736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15"/>
          <p:cNvSpPr/>
          <p:nvPr/>
        </p:nvSpPr>
        <p:spPr>
          <a:xfrm>
            <a:off x="6309360" y="4023360"/>
            <a:ext cx="2651760" cy="54864"/>
          </a:xfrm>
          <a:prstGeom prst="rect">
            <a:avLst/>
          </a:prstGeom>
          <a:solidFill>
            <a:srgbClr val="00D9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446520" y="4251960"/>
            <a:ext cx="23774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1" i="0">
                <a:solidFill>
                  <a:srgbClr val="00D97F"/>
                </a:solidFill>
                <a:latin typeface="Consolas"/>
              </a:rPr>
              <a:t>FISCALIZACIÓN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6520" y="4800600"/>
            <a:ext cx="237744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E8F3EC"/>
                </a:solidFill>
                <a:latin typeface="Calibri"/>
              </a:rPr>
              <a:t>Score público</a:t>
            </a:r>
          </a:p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E8F3EC"/>
                </a:solidFill>
                <a:latin typeface="Calibri"/>
              </a:rPr>
              <a:t>0-100 por municipio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144000" y="4023360"/>
            <a:ext cx="2651760" cy="173736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ectangle 19"/>
          <p:cNvSpPr/>
          <p:nvPr/>
        </p:nvSpPr>
        <p:spPr>
          <a:xfrm>
            <a:off x="9144000" y="4023360"/>
            <a:ext cx="2651760" cy="548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9281160" y="4251960"/>
            <a:ext cx="23774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1" i="0">
                <a:solidFill>
                  <a:srgbClr val="FFFFFF"/>
                </a:solidFill>
                <a:latin typeface="Consolas"/>
              </a:rPr>
              <a:t>DESCARGABLE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81160" y="4800600"/>
            <a:ext cx="237744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E8F3EC"/>
                </a:solidFill>
                <a:latin typeface="Calibri"/>
              </a:rPr>
              <a:t>CSV abierto para</a:t>
            </a:r>
          </a:p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E8F3EC"/>
                </a:solidFill>
                <a:latin typeface="Calibri"/>
              </a:rPr>
              <a:t>prensa e investigadores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6446520"/>
            <a:ext cx="12191695" cy="36576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365760" y="653796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800" b="0" i="0">
                <a:solidFill>
                  <a:srgbClr val="A0B0A6"/>
                </a:solidFill>
                <a:latin typeface="Calibri"/>
              </a:rPr>
              <a:t>PROTECCIÓN CIVIL FP · SGRE · FUERZA DEL PUEBLO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515600" y="6537960"/>
            <a:ext cx="13716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800" b="1" i="0">
                <a:solidFill>
                  <a:srgbClr val="00D97F"/>
                </a:solidFill>
                <a:latin typeface="Consolas"/>
              </a:rPr>
              <a:t>18 / 22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50B0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_fp_of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735" y="320040"/>
            <a:ext cx="502920" cy="502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00D97F"/>
                </a:solidFill>
                <a:latin typeface="Consolas"/>
              </a:rPr>
              <a:t>19 · LA DIFERENCIA FUNDAMENTAL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822960"/>
            <a:ext cx="1828800" cy="36576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640080" y="1371600"/>
            <a:ext cx="5394960" cy="438912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640080" y="1371600"/>
            <a:ext cx="5394960" cy="73152"/>
          </a:xfrm>
          <a:prstGeom prst="rect">
            <a:avLst/>
          </a:prstGeom>
          <a:solidFill>
            <a:srgbClr val="E53E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22960" y="1645920"/>
            <a:ext cx="502920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200" b="1" i="0">
                <a:solidFill>
                  <a:srgbClr val="E53E3E"/>
                </a:solidFill>
                <a:latin typeface="Consolas"/>
              </a:rPr>
              <a:t>REACCIÓN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960" y="2377440"/>
            <a:ext cx="5029200" cy="3200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sz="1800" b="0" i="0">
                <a:solidFill>
                  <a:srgbClr val="E8F3EC"/>
                </a:solidFill>
                <a:latin typeface="Calibri"/>
              </a:rPr>
              <a:t>× Improvisación</a:t>
            </a:r>
          </a:p>
          <a:p>
            <a:pPr algn="l">
              <a:lnSpc>
                <a:spcPct val="150000"/>
              </a:lnSpc>
            </a:pPr>
            <a:r>
              <a:rPr sz="1800" b="0" i="0">
                <a:solidFill>
                  <a:srgbClr val="E8F3EC"/>
                </a:solidFill>
                <a:latin typeface="Calibri"/>
              </a:rPr>
              <a:t>× Información tardía</a:t>
            </a:r>
          </a:p>
          <a:p>
            <a:pPr algn="l">
              <a:lnSpc>
                <a:spcPct val="150000"/>
              </a:lnSpc>
            </a:pPr>
            <a:r>
              <a:rPr sz="1800" b="0" i="0">
                <a:solidFill>
                  <a:srgbClr val="E8F3EC"/>
                </a:solidFill>
                <a:latin typeface="Calibri"/>
              </a:rPr>
              <a:t>× Coordinación caótica</a:t>
            </a:r>
          </a:p>
          <a:p>
            <a:pPr algn="l">
              <a:lnSpc>
                <a:spcPct val="150000"/>
              </a:lnSpc>
            </a:pPr>
            <a:r>
              <a:rPr sz="1800" b="0" i="0">
                <a:solidFill>
                  <a:srgbClr val="E8F3EC"/>
                </a:solidFill>
                <a:latin typeface="Calibri"/>
              </a:rPr>
              <a:t>× Pérdidas mayores</a:t>
            </a:r>
          </a:p>
          <a:p>
            <a:pPr algn="l">
              <a:lnSpc>
                <a:spcPct val="150000"/>
              </a:lnSpc>
            </a:pPr>
            <a:r>
              <a:rPr sz="1800" b="0" i="0">
                <a:solidFill>
                  <a:srgbClr val="E8F3EC"/>
                </a:solidFill>
                <a:latin typeface="Calibri"/>
              </a:rPr>
              <a:t>× Recursos desperdiciados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26480" y="1371600"/>
            <a:ext cx="5394960" cy="4389120"/>
          </a:xfrm>
          <a:prstGeom prst="rect">
            <a:avLst/>
          </a:prstGeom>
          <a:solidFill>
            <a:srgbClr val="003E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126480" y="1371600"/>
            <a:ext cx="5394960" cy="73152"/>
          </a:xfrm>
          <a:prstGeom prst="rect">
            <a:avLst/>
          </a:prstGeom>
          <a:solidFill>
            <a:srgbClr val="00D9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309360" y="1645920"/>
            <a:ext cx="502920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200" b="1" i="0">
                <a:solidFill>
                  <a:srgbClr val="00D97F"/>
                </a:solidFill>
                <a:latin typeface="Consolas"/>
              </a:rPr>
              <a:t>PREVENCIÓN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09360" y="2377440"/>
            <a:ext cx="5029200" cy="3200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sz="1800" b="0" i="0">
                <a:solidFill>
                  <a:srgbClr val="E8F3EC"/>
                </a:solidFill>
                <a:latin typeface="Calibri"/>
              </a:rPr>
              <a:t>✓ Anticipación</a:t>
            </a:r>
          </a:p>
          <a:p>
            <a:pPr algn="l">
              <a:lnSpc>
                <a:spcPct val="150000"/>
              </a:lnSpc>
            </a:pPr>
            <a:r>
              <a:rPr sz="1800" b="0" i="0">
                <a:solidFill>
                  <a:srgbClr val="E8F3EC"/>
                </a:solidFill>
                <a:latin typeface="Calibri"/>
              </a:rPr>
              <a:t>✓ Datos en vivo</a:t>
            </a:r>
          </a:p>
          <a:p>
            <a:pPr algn="l">
              <a:lnSpc>
                <a:spcPct val="150000"/>
              </a:lnSpc>
            </a:pPr>
            <a:r>
              <a:rPr sz="1800" b="0" i="0">
                <a:solidFill>
                  <a:srgbClr val="E8F3EC"/>
                </a:solidFill>
                <a:latin typeface="Calibri"/>
              </a:rPr>
              <a:t>✓ Brigadas activas</a:t>
            </a:r>
          </a:p>
          <a:p>
            <a:pPr algn="l">
              <a:lnSpc>
                <a:spcPct val="150000"/>
              </a:lnSpc>
            </a:pPr>
            <a:r>
              <a:rPr sz="1800" b="0" i="0">
                <a:solidFill>
                  <a:srgbClr val="E8F3EC"/>
                </a:solidFill>
                <a:latin typeface="Calibri"/>
              </a:rPr>
              <a:t>✓ Vidas protegidas</a:t>
            </a:r>
          </a:p>
          <a:p>
            <a:pPr algn="l">
              <a:lnSpc>
                <a:spcPct val="150000"/>
              </a:lnSpc>
            </a:pPr>
            <a:r>
              <a:rPr sz="1800" b="0" i="0">
                <a:solidFill>
                  <a:srgbClr val="E8F3EC"/>
                </a:solidFill>
                <a:latin typeface="Calibri"/>
              </a:rPr>
              <a:t>✓ Recursos optimizados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5852160"/>
            <a:ext cx="12191695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800" b="1" i="1">
                <a:solidFill>
                  <a:srgbClr val="F0B90B"/>
                </a:solidFill>
                <a:latin typeface="Calibri"/>
              </a:rPr>
              <a:t>Pasamos de esperar la emergencia → a prepararnos para ella.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6446520"/>
            <a:ext cx="12191695" cy="36576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365760" y="653796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800" b="0" i="0">
                <a:solidFill>
                  <a:srgbClr val="A0B0A6"/>
                </a:solidFill>
                <a:latin typeface="Calibri"/>
              </a:rPr>
              <a:t>PROTECCIÓN CIVIL FP · SGRE · FUERZA DEL PUEBLO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515600" y="6537960"/>
            <a:ext cx="13716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800" b="1" i="0">
                <a:solidFill>
                  <a:srgbClr val="00D97F"/>
                </a:solidFill>
                <a:latin typeface="Consolas"/>
              </a:rPr>
              <a:t>19 / 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50B0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_fp_of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735" y="320040"/>
            <a:ext cx="502920" cy="502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00D97F"/>
                </a:solidFill>
                <a:latin typeface="Consolas"/>
              </a:rPr>
              <a:t>02 · LA REALIDAD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822960"/>
            <a:ext cx="1828800" cy="36576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40080" y="1097280"/>
            <a:ext cx="10972800" cy="18288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95000"/>
              </a:lnSpc>
            </a:pPr>
            <a:r>
              <a:rPr sz="4400" b="1" i="0">
                <a:solidFill>
                  <a:srgbClr val="FFFFFF"/>
                </a:solidFill>
                <a:latin typeface="Calibri"/>
              </a:rPr>
              <a:t>República Dominicana</a:t>
            </a:r>
          </a:p>
          <a:p>
            <a:pPr algn="l">
              <a:lnSpc>
                <a:spcPct val="95000"/>
              </a:lnSpc>
            </a:pPr>
            <a:r>
              <a:rPr sz="4400" b="1" i="0">
                <a:solidFill>
                  <a:srgbClr val="FFFFFF"/>
                </a:solidFill>
                <a:latin typeface="Calibri"/>
              </a:rPr>
              <a:t>no necesita reaccionar mejor.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292608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4400" b="1" i="0">
                <a:solidFill>
                  <a:srgbClr val="00D97F"/>
                </a:solidFill>
                <a:latin typeface="Calibri"/>
              </a:rPr>
              <a:t>Necesita prepararse antes.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" y="4023360"/>
            <a:ext cx="3566160" cy="91440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640080" y="4023360"/>
            <a:ext cx="73152" cy="914400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868680" y="4114800"/>
            <a:ext cx="5486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200" b="0" i="0">
                <a:solidFill>
                  <a:srgbClr val="F0B90B"/>
                </a:solidFill>
                <a:latin typeface="Calibri"/>
              </a:rPr>
              <a:t>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3040" y="4133088"/>
            <a:ext cx="26517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1" i="0">
                <a:solidFill>
                  <a:srgbClr val="FFFFFF"/>
                </a:solidFill>
                <a:latin typeface="Calibri"/>
              </a:rPr>
              <a:t>HURACANES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63040" y="4480560"/>
            <a:ext cx="26517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A0B0A6"/>
                </a:solidFill>
                <a:latin typeface="Calibri"/>
              </a:rPr>
              <a:t>1-2 sistemas mayores / año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34840" y="4023360"/>
            <a:ext cx="3566160" cy="91440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>
          <a:xfrm>
            <a:off x="4434840" y="4023360"/>
            <a:ext cx="73152" cy="914400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4663440" y="4114800"/>
            <a:ext cx="5486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200" b="0" i="0">
                <a:solidFill>
                  <a:srgbClr val="F0B90B"/>
                </a:solidFill>
                <a:latin typeface="Calibri"/>
              </a:rPr>
              <a:t>🌊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57800" y="4133088"/>
            <a:ext cx="26517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1" i="0">
                <a:solidFill>
                  <a:srgbClr val="FFFFFF"/>
                </a:solidFill>
                <a:latin typeface="Calibri"/>
              </a:rPr>
              <a:t>INUNDACIONES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7800" y="4480560"/>
            <a:ext cx="26517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A0B0A6"/>
                </a:solidFill>
                <a:latin typeface="Calibri"/>
              </a:rPr>
              <a:t>Recurrentes en 18 cuencas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29600" y="4023360"/>
            <a:ext cx="3566160" cy="91440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ectangle 17"/>
          <p:cNvSpPr/>
          <p:nvPr/>
        </p:nvSpPr>
        <p:spPr>
          <a:xfrm>
            <a:off x="8229600" y="4023360"/>
            <a:ext cx="73152" cy="914400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8458200" y="4114800"/>
            <a:ext cx="5486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200" b="0" i="0">
                <a:solidFill>
                  <a:srgbClr val="F0B90B"/>
                </a:solidFill>
                <a:latin typeface="Calibri"/>
              </a:rPr>
              <a:t>⛰️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52560" y="4133088"/>
            <a:ext cx="26517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1" i="0">
                <a:solidFill>
                  <a:srgbClr val="FFFFFF"/>
                </a:solidFill>
                <a:latin typeface="Calibri"/>
              </a:rPr>
              <a:t>DESLIZAMIENTOS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52560" y="4480560"/>
            <a:ext cx="26517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A0B0A6"/>
                </a:solidFill>
                <a:latin typeface="Calibri"/>
              </a:rPr>
              <a:t>Norte y Cordillera Central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0080" y="5074920"/>
            <a:ext cx="3566160" cy="91440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Rectangle 22"/>
          <p:cNvSpPr/>
          <p:nvPr/>
        </p:nvSpPr>
        <p:spPr>
          <a:xfrm>
            <a:off x="640080" y="5074920"/>
            <a:ext cx="73152" cy="914400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868680" y="5166360"/>
            <a:ext cx="5486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200" b="0" i="0">
                <a:solidFill>
                  <a:srgbClr val="F0B90B"/>
                </a:solidFill>
                <a:latin typeface="Calibri"/>
              </a:rPr>
              <a:t>📈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63040" y="5184648"/>
            <a:ext cx="26517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1" i="0">
                <a:solidFill>
                  <a:srgbClr val="FFFFFF"/>
                </a:solidFill>
                <a:latin typeface="Calibri"/>
              </a:rPr>
              <a:t>SISMOS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63040" y="5532120"/>
            <a:ext cx="26517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A0B0A6"/>
                </a:solidFill>
                <a:latin typeface="Calibri"/>
              </a:rPr>
              <a:t>Falla Septentrional · M5+ posibles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434840" y="5074920"/>
            <a:ext cx="3566160" cy="91440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Rectangle 27"/>
          <p:cNvSpPr/>
          <p:nvPr/>
        </p:nvSpPr>
        <p:spPr>
          <a:xfrm>
            <a:off x="4434840" y="5074920"/>
            <a:ext cx="73152" cy="914400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4663440" y="5166360"/>
            <a:ext cx="5486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200" b="0" i="0">
                <a:solidFill>
                  <a:srgbClr val="F0B90B"/>
                </a:solidFill>
                <a:latin typeface="Calibri"/>
              </a:rPr>
              <a:t>☀️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57800" y="5184648"/>
            <a:ext cx="26517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1" i="0">
                <a:solidFill>
                  <a:srgbClr val="FFFFFF"/>
                </a:solidFill>
                <a:latin typeface="Calibri"/>
              </a:rPr>
              <a:t>SEQUÍAS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57800" y="5532120"/>
            <a:ext cx="26517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A0B0A6"/>
                </a:solidFill>
                <a:latin typeface="Calibri"/>
              </a:rPr>
              <a:t>Sur y Línea Noroeste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229600" y="5074920"/>
            <a:ext cx="3566160" cy="91440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Rectangle 32"/>
          <p:cNvSpPr/>
          <p:nvPr/>
        </p:nvSpPr>
        <p:spPr>
          <a:xfrm>
            <a:off x="8229600" y="5074920"/>
            <a:ext cx="73152" cy="914400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8458200" y="5166360"/>
            <a:ext cx="5486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200" b="0" i="0">
                <a:solidFill>
                  <a:srgbClr val="F0B90B"/>
                </a:solidFill>
                <a:latin typeface="Calibri"/>
              </a:rPr>
              <a:t>⚠️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052560" y="5184648"/>
            <a:ext cx="26517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1" i="0">
                <a:solidFill>
                  <a:srgbClr val="FFFFFF"/>
                </a:solidFill>
                <a:latin typeface="Calibri"/>
              </a:rPr>
              <a:t>TECNOLÓGICOS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052560" y="5532120"/>
            <a:ext cx="26517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A0B0A6"/>
                </a:solidFill>
                <a:latin typeface="Calibri"/>
              </a:rPr>
              <a:t>Ductos · químicos · eléctricos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0" y="6446520"/>
            <a:ext cx="12191695" cy="36576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" name="TextBox 37"/>
          <p:cNvSpPr txBox="1"/>
          <p:nvPr/>
        </p:nvSpPr>
        <p:spPr>
          <a:xfrm>
            <a:off x="365760" y="653796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800" b="0" i="0">
                <a:solidFill>
                  <a:srgbClr val="A0B0A6"/>
                </a:solidFill>
                <a:latin typeface="Calibri"/>
              </a:rPr>
              <a:t>PROTECCIÓN CIVIL FP · SGRE · FUERZA DEL PUEBLO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515600" y="6537960"/>
            <a:ext cx="13716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800" b="1" i="0">
                <a:solidFill>
                  <a:srgbClr val="00D97F"/>
                </a:solidFill>
                <a:latin typeface="Consolas"/>
              </a:rPr>
              <a:t>02 / 22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50B0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_fp_of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735" y="320040"/>
            <a:ext cx="502920" cy="502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00D97F"/>
                </a:solidFill>
                <a:latin typeface="Consolas"/>
              </a:rPr>
              <a:t>20 · ESTADISMO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822960"/>
            <a:ext cx="1828800" cy="36576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914400" y="2286000"/>
            <a:ext cx="10362895" cy="22860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sz="5400" b="1" i="0">
                <a:solidFill>
                  <a:srgbClr val="FFFFFF"/>
                </a:solidFill>
                <a:latin typeface="Calibri"/>
              </a:rPr>
              <a:t>«Proteger vidas</a:t>
            </a:r>
          </a:p>
          <a:p>
            <a:pPr algn="ctr">
              <a:lnSpc>
                <a:spcPct val="100000"/>
              </a:lnSpc>
            </a:pPr>
            <a:r>
              <a:rPr sz="5400" b="1" i="0">
                <a:solidFill>
                  <a:srgbClr val="FFFFFF"/>
                </a:solidFill>
                <a:latin typeface="Calibri"/>
              </a:rPr>
              <a:t>no tiene color político.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389120"/>
            <a:ext cx="10362895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sz="5400" b="1" i="1">
                <a:solidFill>
                  <a:srgbClr val="00D97F"/>
                </a:solidFill>
                <a:latin typeface="Calibri"/>
              </a:rPr>
              <a:t>Tiene responsabilidad.»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46520"/>
            <a:ext cx="12191695" cy="36576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365760" y="653796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800" b="0" i="0">
                <a:solidFill>
                  <a:srgbClr val="A0B0A6"/>
                </a:solidFill>
                <a:latin typeface="Calibri"/>
              </a:rPr>
              <a:t>PROTECCIÓN CIVIL FP · SGRE · FUERZA DEL PUEBLO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15600" y="6537960"/>
            <a:ext cx="13716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800" b="1" i="0">
                <a:solidFill>
                  <a:srgbClr val="00D97F"/>
                </a:solidFill>
                <a:latin typeface="Consolas"/>
              </a:rPr>
              <a:t>20 / 22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50B0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_fp_of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735" y="320040"/>
            <a:ext cx="502920" cy="502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00D97F"/>
                </a:solidFill>
                <a:latin typeface="Consolas"/>
              </a:rPr>
              <a:t>21 · VISIÓN 2028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822960"/>
            <a:ext cx="1828800" cy="36576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40080" y="1097280"/>
            <a:ext cx="10972800" cy="18288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95000"/>
              </a:lnSpc>
            </a:pPr>
            <a:r>
              <a:rPr sz="3600" b="1" i="0">
                <a:solidFill>
                  <a:srgbClr val="FFFFFF"/>
                </a:solidFill>
                <a:latin typeface="Calibri"/>
              </a:rPr>
              <a:t>Hacia una República Dominicana</a:t>
            </a:r>
          </a:p>
          <a:p>
            <a:pPr algn="l">
              <a:lnSpc>
                <a:spcPct val="95000"/>
              </a:lnSpc>
            </a:pPr>
            <a:r>
              <a:rPr sz="3600" b="1" i="0">
                <a:solidFill>
                  <a:srgbClr val="FFFFFF"/>
                </a:solidFill>
                <a:latin typeface="Calibri"/>
              </a:rPr>
              <a:t>preparada y resiliente.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" y="3657600"/>
            <a:ext cx="2103120" cy="219456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640080" y="3657600"/>
            <a:ext cx="2103120" cy="54864"/>
          </a:xfrm>
          <a:prstGeom prst="rect">
            <a:avLst/>
          </a:prstGeom>
          <a:solidFill>
            <a:srgbClr val="00D9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40080" y="3931920"/>
            <a:ext cx="210312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sz="4200" b="1" i="0">
                <a:solidFill>
                  <a:srgbClr val="F0B90B"/>
                </a:solidFill>
                <a:latin typeface="Calibri"/>
              </a:rPr>
              <a:t>158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" y="5029200"/>
            <a:ext cx="1828800" cy="7315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sz="1000" b="1" i="0">
                <a:solidFill>
                  <a:srgbClr val="FFFFFF"/>
                </a:solidFill>
                <a:latin typeface="Consolas"/>
              </a:rPr>
              <a:t>MUNICIPIOS</a:t>
            </a:r>
          </a:p>
          <a:p>
            <a:pPr algn="ctr">
              <a:lnSpc>
                <a:spcPct val="120000"/>
              </a:lnSpc>
            </a:pPr>
            <a:r>
              <a:rPr sz="1000" b="1" i="0">
                <a:solidFill>
                  <a:srgbClr val="FFFFFF"/>
                </a:solidFill>
                <a:latin typeface="Consolas"/>
              </a:rPr>
              <a:t>CONECTADOS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26080" y="3657600"/>
            <a:ext cx="2103120" cy="219456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2926080" y="3657600"/>
            <a:ext cx="2103120" cy="54864"/>
          </a:xfrm>
          <a:prstGeom prst="rect">
            <a:avLst/>
          </a:prstGeom>
          <a:solidFill>
            <a:srgbClr val="00D9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2926080" y="3931920"/>
            <a:ext cx="210312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sz="4200" b="1" i="0">
                <a:solidFill>
                  <a:srgbClr val="F0B90B"/>
                </a:solidFill>
                <a:latin typeface="Calibri"/>
              </a:rPr>
              <a:t>∞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63240" y="5029200"/>
            <a:ext cx="1828800" cy="7315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sz="1000" b="1" i="0">
                <a:solidFill>
                  <a:srgbClr val="FFFFFF"/>
                </a:solidFill>
                <a:latin typeface="Consolas"/>
              </a:rPr>
              <a:t>RED NACIONAL</a:t>
            </a:r>
          </a:p>
          <a:p>
            <a:pPr algn="ctr">
              <a:lnSpc>
                <a:spcPct val="120000"/>
              </a:lnSpc>
            </a:pPr>
            <a:r>
              <a:rPr sz="1000" b="1" i="0">
                <a:solidFill>
                  <a:srgbClr val="FFFFFF"/>
                </a:solidFill>
                <a:latin typeface="Consolas"/>
              </a:rPr>
              <a:t>DE VOLUNTARIADO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12080" y="3657600"/>
            <a:ext cx="2103120" cy="219456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5212080" y="3657600"/>
            <a:ext cx="2103120" cy="54864"/>
          </a:xfrm>
          <a:prstGeom prst="rect">
            <a:avLst/>
          </a:prstGeom>
          <a:solidFill>
            <a:srgbClr val="00D9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5212080" y="3931920"/>
            <a:ext cx="210312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sz="4200" b="1" i="0">
                <a:solidFill>
                  <a:srgbClr val="F0B90B"/>
                </a:solidFill>
                <a:latin typeface="Calibri"/>
              </a:rPr>
              <a:t>1M+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49240" y="5029200"/>
            <a:ext cx="1828800" cy="7315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sz="1000" b="1" i="0">
                <a:solidFill>
                  <a:srgbClr val="FFFFFF"/>
                </a:solidFill>
                <a:latin typeface="Consolas"/>
              </a:rPr>
              <a:t>PLANES FAMILIARES</a:t>
            </a:r>
          </a:p>
          <a:p>
            <a:pPr algn="ctr">
              <a:lnSpc>
                <a:spcPct val="120000"/>
              </a:lnSpc>
            </a:pPr>
            <a:r>
              <a:rPr sz="1000" b="1" i="0">
                <a:solidFill>
                  <a:srgbClr val="FFFFFF"/>
                </a:solidFill>
                <a:latin typeface="Consolas"/>
              </a:rPr>
              <a:t>GENERADOS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498079" y="3657600"/>
            <a:ext cx="2103120" cy="219456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7498079" y="3657600"/>
            <a:ext cx="2103120" cy="54864"/>
          </a:xfrm>
          <a:prstGeom prst="rect">
            <a:avLst/>
          </a:prstGeom>
          <a:solidFill>
            <a:srgbClr val="00D9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7498079" y="3931920"/>
            <a:ext cx="210312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sz="4200" b="1" i="0">
                <a:solidFill>
                  <a:srgbClr val="F0B90B"/>
                </a:solidFill>
                <a:latin typeface="Calibri"/>
              </a:rPr>
              <a:t>24/7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35239" y="5029200"/>
            <a:ext cx="1828800" cy="7315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sz="1000" b="1" i="0">
                <a:solidFill>
                  <a:srgbClr val="FFFFFF"/>
                </a:solidFill>
                <a:latin typeface="Consolas"/>
              </a:rPr>
              <a:t>MONITOREO</a:t>
            </a:r>
          </a:p>
          <a:p>
            <a:pPr algn="ctr">
              <a:lnSpc>
                <a:spcPct val="120000"/>
              </a:lnSpc>
            </a:pPr>
            <a:r>
              <a:rPr sz="1000" b="1" i="0">
                <a:solidFill>
                  <a:srgbClr val="FFFFFF"/>
                </a:solidFill>
                <a:latin typeface="Consolas"/>
              </a:rPr>
              <a:t>PERMANENTE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784080" y="3657600"/>
            <a:ext cx="2103120" cy="219456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Rectangle 22"/>
          <p:cNvSpPr/>
          <p:nvPr/>
        </p:nvSpPr>
        <p:spPr>
          <a:xfrm>
            <a:off x="9784080" y="3657600"/>
            <a:ext cx="2103120" cy="54864"/>
          </a:xfrm>
          <a:prstGeom prst="rect">
            <a:avLst/>
          </a:prstGeom>
          <a:solidFill>
            <a:srgbClr val="00D9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9784080" y="3931920"/>
            <a:ext cx="210312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sz="4200" b="1" i="0">
                <a:solidFill>
                  <a:srgbClr val="F0B90B"/>
                </a:solidFill>
                <a:latin typeface="Calibri"/>
              </a:rPr>
              <a:t>RD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921240" y="5029200"/>
            <a:ext cx="1828800" cy="7315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sz="1000" b="1" i="0">
                <a:solidFill>
                  <a:srgbClr val="FFFFFF"/>
                </a:solidFill>
                <a:latin typeface="Consolas"/>
              </a:rPr>
              <a:t>CULTURA NACIONAL</a:t>
            </a:r>
          </a:p>
          <a:p>
            <a:pPr algn="ctr">
              <a:lnSpc>
                <a:spcPct val="120000"/>
              </a:lnSpc>
            </a:pPr>
            <a:r>
              <a:rPr sz="1000" b="1" i="0">
                <a:solidFill>
                  <a:srgbClr val="FFFFFF"/>
                </a:solidFill>
                <a:latin typeface="Consolas"/>
              </a:rPr>
              <a:t>DE PREVENCIÓN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6446520"/>
            <a:ext cx="12191695" cy="36576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365760" y="653796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800" b="0" i="0">
                <a:solidFill>
                  <a:srgbClr val="A0B0A6"/>
                </a:solidFill>
                <a:latin typeface="Calibri"/>
              </a:rPr>
              <a:t>PROTECCIÓN CIVIL FP · SGRE · FUERZA DEL PUEBLO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515600" y="6537960"/>
            <a:ext cx="13716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800" b="1" i="0">
                <a:solidFill>
                  <a:srgbClr val="00D97F"/>
                </a:solidFill>
                <a:latin typeface="Consolas"/>
              </a:rPr>
              <a:t>21 / 22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50B0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_fp_of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007" y="731520"/>
            <a:ext cx="2011680" cy="2011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017520"/>
            <a:ext cx="12191695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6000" b="1" i="0">
                <a:solidFill>
                  <a:srgbClr val="FFFFFF"/>
                </a:solidFill>
                <a:latin typeface="Calibri"/>
              </a:rPr>
              <a:t>PROTECCIÓN CIVIL FP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931920"/>
            <a:ext cx="12191695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800" b="0" i="1">
                <a:solidFill>
                  <a:srgbClr val="00D97F"/>
                </a:solidFill>
                <a:latin typeface="Calibri"/>
              </a:rPr>
              <a:t>Información que protege vidas.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4937760"/>
            <a:ext cx="9448495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sz="1800" b="0" i="1">
                <a:solidFill>
                  <a:srgbClr val="E8F3EC"/>
                </a:solidFill>
                <a:latin typeface="Calibri"/>
              </a:rPr>
              <a:t>«La mejor emergencia es la que nunca ocurre</a:t>
            </a:r>
          </a:p>
          <a:p>
            <a:pPr algn="ctr">
              <a:lnSpc>
                <a:spcPct val="130000"/>
              </a:lnSpc>
            </a:pPr>
            <a:r>
              <a:rPr sz="1800" b="0" i="1">
                <a:solidFill>
                  <a:srgbClr val="E8F3EC"/>
                </a:solidFill>
                <a:latin typeface="Calibri"/>
              </a:rPr>
              <a:t>porque nos preparamos a tiempo.»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217920"/>
            <a:ext cx="12191695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000" b="1" i="0">
                <a:solidFill>
                  <a:srgbClr val="A0B0A6"/>
                </a:solidFill>
                <a:latin typeface="Consolas"/>
              </a:rPr>
              <a:t>proteccioncivilfp.org · SGRE · FUERZA DEL PUEBLO · REPÚBLICA DOMINICANA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3E2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_fp_of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735" y="320040"/>
            <a:ext cx="502920" cy="502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F0B90B"/>
                </a:solidFill>
                <a:latin typeface="Consolas"/>
              </a:rPr>
              <a:t>BONUS · DEMO EN VIVO · 90 SEGUNDOS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822960"/>
            <a:ext cx="1828800" cy="36576"/>
          </a:xfrm>
          <a:prstGeom prst="rect">
            <a:avLst/>
          </a:prstGeom>
          <a:solidFill>
            <a:srgbClr val="F0B9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40080" y="1097280"/>
            <a:ext cx="10972800" cy="18288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95000"/>
              </a:lnSpc>
            </a:pPr>
            <a:r>
              <a:rPr sz="3600" b="1" i="0">
                <a:solidFill>
                  <a:srgbClr val="FFFFFF"/>
                </a:solidFill>
                <a:latin typeface="Calibri"/>
              </a:rPr>
              <a:t>El momento</a:t>
            </a:r>
          </a:p>
          <a:p>
            <a:pPr algn="l">
              <a:lnSpc>
                <a:spcPct val="95000"/>
              </a:lnSpc>
            </a:pPr>
            <a:r>
              <a:rPr sz="3600" b="1" i="0">
                <a:solidFill>
                  <a:srgbClr val="FFFFFF"/>
                </a:solidFill>
                <a:latin typeface="Calibri"/>
              </a:rPr>
              <a:t>que la prensa va a recordar.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3291840"/>
            <a:ext cx="12801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1" i="0">
                <a:solidFill>
                  <a:srgbClr val="F0B90B"/>
                </a:solidFill>
                <a:latin typeface="Consolas"/>
              </a:rPr>
              <a:t>0:00–0:15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3120" y="3291840"/>
            <a:ext cx="32004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1" i="0">
                <a:solidFill>
                  <a:srgbClr val="FFFFFF"/>
                </a:solidFill>
                <a:latin typeface="Calibri"/>
              </a:rPr>
              <a:t>REPORTAR EMERGENCIA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9280" y="3337560"/>
            <a:ext cx="59436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E8F3EC"/>
                </a:solidFill>
                <a:latin typeface="Calibri"/>
              </a:rPr>
              <a:t>Tomar foto + GPS + enviar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" y="3794760"/>
            <a:ext cx="12801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1" i="0">
                <a:solidFill>
                  <a:srgbClr val="F0B90B"/>
                </a:solidFill>
                <a:latin typeface="Consolas"/>
              </a:rPr>
              <a:t>0:15–0:30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03120" y="3794760"/>
            <a:ext cx="32004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1" i="0">
                <a:solidFill>
                  <a:srgbClr val="FFFFFF"/>
                </a:solidFill>
                <a:latin typeface="Calibri"/>
              </a:rPr>
              <a:t>VER EN EL MAPA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69280" y="3840480"/>
            <a:ext cx="59436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E8F3EC"/>
                </a:solidFill>
                <a:latin typeface="Calibri"/>
              </a:rPr>
              <a:t>El reporte aparece live en pantalla principal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" y="4297680"/>
            <a:ext cx="12801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1" i="0">
                <a:solidFill>
                  <a:srgbClr val="F0B90B"/>
                </a:solidFill>
                <a:latin typeface="Consolas"/>
              </a:rPr>
              <a:t>0:30–0:45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03120" y="4297680"/>
            <a:ext cx="32004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1" i="0">
                <a:solidFill>
                  <a:srgbClr val="FFFFFF"/>
                </a:solidFill>
                <a:latin typeface="Calibri"/>
              </a:rPr>
              <a:t>SAFETY CHECK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69280" y="4343400"/>
            <a:ext cx="59436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E8F3EC"/>
                </a:solidFill>
                <a:latin typeface="Calibri"/>
              </a:rPr>
              <a:t>Pulsar «Estoy en peligro» con GPS activo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0080" y="4800600"/>
            <a:ext cx="12801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1" i="0">
                <a:solidFill>
                  <a:srgbClr val="F0B90B"/>
                </a:solidFill>
                <a:latin typeface="Consolas"/>
              </a:rPr>
              <a:t>0:45–1:00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03120" y="4800600"/>
            <a:ext cx="32004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1" i="0">
                <a:solidFill>
                  <a:srgbClr val="FFFFFF"/>
                </a:solidFill>
                <a:latin typeface="Calibri"/>
              </a:rPr>
              <a:t>ALBERGUE CERCANO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69280" y="4846320"/>
            <a:ext cx="59436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E8F3EC"/>
                </a:solidFill>
                <a:latin typeface="Calibri"/>
              </a:rPr>
              <a:t>Mostrar el más próximo con ruta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0080" y="5303520"/>
            <a:ext cx="12801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1" i="0">
                <a:solidFill>
                  <a:srgbClr val="F0B90B"/>
                </a:solidFill>
                <a:latin typeface="Consolas"/>
              </a:rPr>
              <a:t>1:00–1:30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03120" y="5303520"/>
            <a:ext cx="32004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1" i="0">
                <a:solidFill>
                  <a:srgbClr val="FFFFFF"/>
                </a:solidFill>
                <a:latin typeface="Calibri"/>
              </a:rPr>
              <a:t>PLAN FAMILIAR IA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69280" y="5349240"/>
            <a:ext cx="59436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 i="0">
                <a:solidFill>
                  <a:srgbClr val="E8F3EC"/>
                </a:solidFill>
                <a:latin typeface="Calibri"/>
              </a:rPr>
              <a:t>Generar PDF formal en 6 pasos con QR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6446520"/>
            <a:ext cx="12191695" cy="36576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365760" y="653796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800" b="0" i="0">
                <a:solidFill>
                  <a:srgbClr val="A0B0A6"/>
                </a:solidFill>
                <a:latin typeface="Calibri"/>
              </a:rPr>
              <a:t>PROTECCIÓN CIVIL FP · SGRE · FUERZA DEL PUEBLO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15600" y="6537960"/>
            <a:ext cx="13716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800" b="1" i="0">
                <a:solidFill>
                  <a:srgbClr val="00D97F"/>
                </a:solidFill>
                <a:latin typeface="Consolas"/>
              </a:rPr>
              <a:t>22 / 22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50B0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_fp_of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735" y="320040"/>
            <a:ext cx="502920" cy="502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00D97F"/>
                </a:solidFill>
                <a:latin typeface="Consolas"/>
              </a:rPr>
              <a:t>03 · LA PREGUNTA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822960"/>
            <a:ext cx="1828800" cy="36576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40080" y="1645920"/>
            <a:ext cx="10972800" cy="22860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4400" b="1" i="0">
                <a:solidFill>
                  <a:srgbClr val="FFFFFF"/>
                </a:solidFill>
                <a:latin typeface="Calibri"/>
              </a:rPr>
              <a:t>¿Qué ocurre cuando un</a:t>
            </a:r>
          </a:p>
          <a:p>
            <a:pPr algn="l">
              <a:lnSpc>
                <a:spcPct val="105000"/>
              </a:lnSpc>
            </a:pPr>
            <a:r>
              <a:rPr sz="4400" b="1" i="0">
                <a:solidFill>
                  <a:srgbClr val="FFFFFF"/>
                </a:solidFill>
                <a:latin typeface="Calibri"/>
              </a:rPr>
              <a:t>ciudadano necesita información</a:t>
            </a:r>
          </a:p>
          <a:p>
            <a:pPr algn="l">
              <a:lnSpc>
                <a:spcPct val="105000"/>
              </a:lnSpc>
            </a:pPr>
            <a:r>
              <a:rPr sz="4400" b="1" i="0">
                <a:solidFill>
                  <a:srgbClr val="FFFFFF"/>
                </a:solidFill>
                <a:latin typeface="Calibri"/>
              </a:rPr>
              <a:t>confiable durante una emergencia?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" y="5029200"/>
            <a:ext cx="2560320" cy="82296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640080" y="5029200"/>
            <a:ext cx="2560320" cy="54864"/>
          </a:xfrm>
          <a:prstGeom prst="rect">
            <a:avLst/>
          </a:prstGeom>
          <a:solidFill>
            <a:srgbClr val="E53E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777240" y="5166360"/>
            <a:ext cx="23774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800" b="1" i="0">
                <a:solidFill>
                  <a:srgbClr val="E53E3E"/>
                </a:solidFill>
                <a:latin typeface="Calibri"/>
              </a:rPr>
              <a:t>× rumores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429000" y="5029200"/>
            <a:ext cx="2560320" cy="82296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3429000" y="5029200"/>
            <a:ext cx="2560320" cy="54864"/>
          </a:xfrm>
          <a:prstGeom prst="rect">
            <a:avLst/>
          </a:prstGeom>
          <a:solidFill>
            <a:srgbClr val="E53E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566160" y="5166360"/>
            <a:ext cx="23774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800" b="1" i="0">
                <a:solidFill>
                  <a:srgbClr val="E53E3E"/>
                </a:solidFill>
                <a:latin typeface="Calibri"/>
              </a:rPr>
              <a:t>× cadenas falsas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17920" y="5029200"/>
            <a:ext cx="2560320" cy="82296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>
          <a:xfrm>
            <a:off x="6217920" y="5029200"/>
            <a:ext cx="2560320" cy="54864"/>
          </a:xfrm>
          <a:prstGeom prst="rect">
            <a:avLst/>
          </a:prstGeom>
          <a:solidFill>
            <a:srgbClr val="E53E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355080" y="5166360"/>
            <a:ext cx="23774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800" b="1" i="0">
                <a:solidFill>
                  <a:srgbClr val="E53E3E"/>
                </a:solidFill>
                <a:latin typeface="Calibri"/>
              </a:rPr>
              <a:t>× desinformación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006839" y="5029200"/>
            <a:ext cx="2560320" cy="82296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15"/>
          <p:cNvSpPr/>
          <p:nvPr/>
        </p:nvSpPr>
        <p:spPr>
          <a:xfrm>
            <a:off x="9006839" y="5029200"/>
            <a:ext cx="2560320" cy="54864"/>
          </a:xfrm>
          <a:prstGeom prst="rect">
            <a:avLst/>
          </a:prstGeom>
          <a:solidFill>
            <a:srgbClr val="E53E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143999" y="5166360"/>
            <a:ext cx="23774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800" b="1" i="0">
                <a:solidFill>
                  <a:srgbClr val="E53E3E"/>
                </a:solidFill>
                <a:latin typeface="Calibri"/>
              </a:rPr>
              <a:t>× incertidumbre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6446520"/>
            <a:ext cx="12191695" cy="36576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365760" y="653796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800" b="0" i="0">
                <a:solidFill>
                  <a:srgbClr val="A0B0A6"/>
                </a:solidFill>
                <a:latin typeface="Calibri"/>
              </a:rPr>
              <a:t>PROTECCIÓN CIVIL FP · SGRE · FUERZA DEL PUEBLO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515600" y="6537960"/>
            <a:ext cx="13716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800" b="1" i="0">
                <a:solidFill>
                  <a:srgbClr val="00D97F"/>
                </a:solidFill>
                <a:latin typeface="Consolas"/>
              </a:rPr>
              <a:t>03 / 22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50B0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_fp_of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567" y="1097280"/>
            <a:ext cx="2194560" cy="2194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657600"/>
            <a:ext cx="12191695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sz="6400" b="1" i="0">
                <a:solidFill>
                  <a:srgbClr val="FFFFFF"/>
                </a:solidFill>
                <a:latin typeface="Calibri"/>
              </a:rPr>
              <a:t>PROTECCIÓN CIVIL FP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663440"/>
            <a:ext cx="12191695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800" b="0" i="1">
                <a:solidFill>
                  <a:srgbClr val="00D97F"/>
                </a:solidFill>
                <a:latin typeface="Calibri"/>
              </a:rPr>
              <a:t>Información que protege vidas.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760720"/>
            <a:ext cx="12191695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200" b="0" i="0">
                <a:solidFill>
                  <a:srgbClr val="A0B0A6"/>
                </a:solidFill>
                <a:latin typeface="Calibri"/>
              </a:rPr>
              <a:t>La primera plataforma ciudadana de gestión integral del riesgo en República Dominicana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50B0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_fp_of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735" y="320040"/>
            <a:ext cx="502920" cy="502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00D97F"/>
                </a:solidFill>
                <a:latin typeface="Consolas"/>
              </a:rPr>
              <a:t>05 · QUÉ 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822960"/>
            <a:ext cx="1828800" cy="36576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40080" y="1097280"/>
            <a:ext cx="10972800" cy="18288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95000"/>
              </a:lnSpc>
            </a:pPr>
            <a:r>
              <a:rPr sz="4000" b="1" i="0">
                <a:solidFill>
                  <a:srgbClr val="FFFFFF"/>
                </a:solidFill>
                <a:latin typeface="Calibri"/>
              </a:rPr>
              <a:t>Una plataforma nacional.</a:t>
            </a:r>
          </a:p>
          <a:p>
            <a:pPr algn="l">
              <a:lnSpc>
                <a:spcPct val="95000"/>
              </a:lnSpc>
            </a:pPr>
            <a:r>
              <a:rPr sz="4000" b="1" i="0">
                <a:solidFill>
                  <a:srgbClr val="FFFFFF"/>
                </a:solidFill>
                <a:latin typeface="Calibri"/>
              </a:rPr>
              <a:t>No una página web.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2743200"/>
            <a:ext cx="109728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500" b="0" i="0">
                <a:solidFill>
                  <a:srgbClr val="A0B0A6"/>
                </a:solidFill>
                <a:latin typeface="Calibri"/>
              </a:rPr>
              <a:t>Protección Civil FP integra en un mismo ecosistema digital: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" y="3474720"/>
            <a:ext cx="2651760" cy="105156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640080" y="3474720"/>
            <a:ext cx="2651760" cy="45720"/>
          </a:xfrm>
          <a:prstGeom prst="rect">
            <a:avLst/>
          </a:prstGeom>
          <a:solidFill>
            <a:srgbClr val="F0B9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822960" y="3767328"/>
            <a:ext cx="23774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600" b="1" i="0">
                <a:solidFill>
                  <a:srgbClr val="FFFFFF"/>
                </a:solidFill>
                <a:latin typeface="Calibri"/>
              </a:rPr>
              <a:t>Alertas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74720" y="3474720"/>
            <a:ext cx="2651760" cy="105156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3474720" y="3474720"/>
            <a:ext cx="2651760" cy="45720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3657600" y="3767328"/>
            <a:ext cx="23774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600" b="1" i="0">
                <a:solidFill>
                  <a:srgbClr val="FFFFFF"/>
                </a:solidFill>
                <a:latin typeface="Calibri"/>
              </a:rPr>
              <a:t>Monitoreo 24/7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09360" y="3474720"/>
            <a:ext cx="2651760" cy="105156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>
          <a:xfrm>
            <a:off x="6309360" y="3474720"/>
            <a:ext cx="2651760" cy="45720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492240" y="3767328"/>
            <a:ext cx="23774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600" b="1" i="0">
                <a:solidFill>
                  <a:srgbClr val="FFFFFF"/>
                </a:solidFill>
                <a:latin typeface="Calibri"/>
              </a:rPr>
              <a:t>Voluntariado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44000" y="3474720"/>
            <a:ext cx="2651760" cy="105156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>
          <a:xfrm>
            <a:off x="9144000" y="3474720"/>
            <a:ext cx="2651760" cy="45720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9326880" y="3767328"/>
            <a:ext cx="23774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600" b="1" i="0">
                <a:solidFill>
                  <a:srgbClr val="FFFFFF"/>
                </a:solidFill>
                <a:latin typeface="Calibri"/>
              </a:rPr>
              <a:t>Cartografía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0080" y="4754879"/>
            <a:ext cx="2651760" cy="105156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ectangle 19"/>
          <p:cNvSpPr/>
          <p:nvPr/>
        </p:nvSpPr>
        <p:spPr>
          <a:xfrm>
            <a:off x="640080" y="4754879"/>
            <a:ext cx="2651760" cy="45720"/>
          </a:xfrm>
          <a:prstGeom prst="rect">
            <a:avLst/>
          </a:prstGeom>
          <a:solidFill>
            <a:srgbClr val="F0B9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822960" y="5047487"/>
            <a:ext cx="23774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600" b="1" i="0">
                <a:solidFill>
                  <a:srgbClr val="FFFFFF"/>
                </a:solidFill>
                <a:latin typeface="Calibri"/>
              </a:rPr>
              <a:t>Albergues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74720" y="4754879"/>
            <a:ext cx="2651760" cy="105156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Rectangle 22"/>
          <p:cNvSpPr/>
          <p:nvPr/>
        </p:nvSpPr>
        <p:spPr>
          <a:xfrm>
            <a:off x="3474720" y="4754879"/>
            <a:ext cx="2651760" cy="45720"/>
          </a:xfrm>
          <a:prstGeom prst="rect">
            <a:avLst/>
          </a:prstGeom>
          <a:solidFill>
            <a:srgbClr val="00D9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3657600" y="5047487"/>
            <a:ext cx="23774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600" b="1" i="0">
                <a:solidFill>
                  <a:srgbClr val="FFFFFF"/>
                </a:solidFill>
                <a:latin typeface="Calibri"/>
              </a:rPr>
              <a:t>Reportes ciudadanos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309360" y="4754879"/>
            <a:ext cx="2651760" cy="105156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ectangle 25"/>
          <p:cNvSpPr/>
          <p:nvPr/>
        </p:nvSpPr>
        <p:spPr>
          <a:xfrm>
            <a:off x="6309360" y="4754879"/>
            <a:ext cx="2651760" cy="45720"/>
          </a:xfrm>
          <a:prstGeom prst="rect">
            <a:avLst/>
          </a:prstGeom>
          <a:solidFill>
            <a:srgbClr val="00D9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6492240" y="5047487"/>
            <a:ext cx="23774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600" b="1" i="0">
                <a:solidFill>
                  <a:srgbClr val="FFFFFF"/>
                </a:solidFill>
                <a:latin typeface="Calibri"/>
              </a:rPr>
              <a:t>IA para prevención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144000" y="4754879"/>
            <a:ext cx="2651760" cy="105156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Rectangle 28"/>
          <p:cNvSpPr/>
          <p:nvPr/>
        </p:nvSpPr>
        <p:spPr>
          <a:xfrm>
            <a:off x="9144000" y="4754879"/>
            <a:ext cx="2651760" cy="45720"/>
          </a:xfrm>
          <a:prstGeom prst="rect">
            <a:avLst/>
          </a:prstGeom>
          <a:solidFill>
            <a:srgbClr val="F0B9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9326880" y="5047487"/>
            <a:ext cx="23774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600" b="1" i="0">
                <a:solidFill>
                  <a:srgbClr val="FFFFFF"/>
                </a:solidFill>
                <a:latin typeface="Calibri"/>
              </a:rPr>
              <a:t>Fiscalización territorial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0" y="6446520"/>
            <a:ext cx="12191695" cy="36576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365760" y="653796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800" b="0" i="0">
                <a:solidFill>
                  <a:srgbClr val="A0B0A6"/>
                </a:solidFill>
                <a:latin typeface="Calibri"/>
              </a:rPr>
              <a:t>PROTECCIÓN CIVIL FP · SGRE · FUERZA DEL PUEBLO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515600" y="6537960"/>
            <a:ext cx="13716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800" b="1" i="0">
                <a:solidFill>
                  <a:srgbClr val="00D97F"/>
                </a:solidFill>
                <a:latin typeface="Consolas"/>
              </a:rPr>
              <a:t>05 / 22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50B0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_fp_of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735" y="320040"/>
            <a:ext cx="502920" cy="502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00D97F"/>
                </a:solidFill>
                <a:latin typeface="Consolas"/>
              </a:rPr>
              <a:t>06 · ARQUITECTURA SGRE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822960"/>
            <a:ext cx="1828800" cy="36576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0" y="1097280"/>
            <a:ext cx="10972800" cy="18288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sz="12000" b="1" i="0">
                <a:solidFill>
                  <a:srgbClr val="00D97F"/>
                </a:solidFill>
                <a:latin typeface="Calibri"/>
              </a:rPr>
              <a:t>1 + 15 + 10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108960"/>
            <a:ext cx="12191695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200" b="0" i="0">
                <a:solidFill>
                  <a:srgbClr val="FFFFFF"/>
                </a:solidFill>
                <a:latin typeface="Calibri"/>
              </a:rPr>
              <a:t>26 áreas trabajando para anticipar riesgos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657600"/>
            <a:ext cx="12191695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200" b="0" i="1">
                <a:solidFill>
                  <a:srgbClr val="00A35E"/>
                </a:solidFill>
                <a:latin typeface="Calibri"/>
              </a:rPr>
              <a:t>antes de que se conviertan en tragedias.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40080" y="4572000"/>
            <a:ext cx="3566160" cy="155448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40080" y="4572000"/>
            <a:ext cx="3566160" cy="54864"/>
          </a:xfrm>
          <a:prstGeom prst="rect">
            <a:avLst/>
          </a:prstGeom>
          <a:solidFill>
            <a:srgbClr val="F0B9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40080" y="4663440"/>
            <a:ext cx="356616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4000" b="1" i="0">
                <a:solidFill>
                  <a:srgbClr val="F0B90B"/>
                </a:solidFill>
                <a:latin typeface="Calibri"/>
              </a:rPr>
              <a:t>01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240" y="5349240"/>
            <a:ext cx="32918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100" b="1" i="0">
                <a:solidFill>
                  <a:srgbClr val="FFFFFF"/>
                </a:solidFill>
                <a:latin typeface="Calibri"/>
              </a:rPr>
              <a:t>SECRETARÍA NACIONAL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240" y="5760720"/>
            <a:ext cx="32918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900" b="0" i="0">
                <a:solidFill>
                  <a:srgbClr val="A0B0A6"/>
                </a:solidFill>
                <a:latin typeface="Calibri"/>
              </a:rPr>
              <a:t>Coordinación estratégica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34840" y="4572000"/>
            <a:ext cx="3566160" cy="155448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>
          <a:xfrm>
            <a:off x="4434840" y="4572000"/>
            <a:ext cx="3566160" cy="54864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4434840" y="4663440"/>
            <a:ext cx="356616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4000" b="1" i="0">
                <a:solidFill>
                  <a:srgbClr val="00A35E"/>
                </a:solidFill>
                <a:latin typeface="Calibri"/>
              </a:rPr>
              <a:t>15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0" y="5349240"/>
            <a:ext cx="32918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100" b="1" i="0">
                <a:solidFill>
                  <a:srgbClr val="FFFFFF"/>
                </a:solidFill>
                <a:latin typeface="Calibri"/>
              </a:rPr>
              <a:t>VICESECRETARÍAS</a:t>
            </a:r>
          </a:p>
          <a:p>
            <a:pPr algn="ctr">
              <a:lnSpc>
                <a:spcPct val="115000"/>
              </a:lnSpc>
            </a:pPr>
            <a:r>
              <a:rPr sz="1100" b="1" i="0">
                <a:solidFill>
                  <a:srgbClr val="FFFFFF"/>
                </a:solidFill>
                <a:latin typeface="Calibri"/>
              </a:rPr>
              <a:t>ESPECIALIZADAS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5760720"/>
            <a:ext cx="32918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900" b="0" i="0">
                <a:solidFill>
                  <a:srgbClr val="A0B0A6"/>
                </a:solidFill>
                <a:latin typeface="Calibri"/>
              </a:rPr>
              <a:t>Riesgos · Prevención · Recuperación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29600" y="4572000"/>
            <a:ext cx="3566160" cy="155448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8229600" y="4572000"/>
            <a:ext cx="3566160" cy="54864"/>
          </a:xfrm>
          <a:prstGeom prst="rect">
            <a:avLst/>
          </a:prstGeom>
          <a:solidFill>
            <a:srgbClr val="00D9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8229600" y="4663440"/>
            <a:ext cx="356616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4000" b="1" i="0">
                <a:solidFill>
                  <a:srgbClr val="00D97F"/>
                </a:solidFill>
                <a:latin typeface="Calibri"/>
              </a:rPr>
              <a:t>10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66760" y="5349240"/>
            <a:ext cx="32918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100" b="1" i="0">
                <a:solidFill>
                  <a:srgbClr val="FFFFFF"/>
                </a:solidFill>
                <a:latin typeface="Calibri"/>
              </a:rPr>
              <a:t>DIRECCIONES</a:t>
            </a:r>
          </a:p>
          <a:p>
            <a:pPr algn="ctr">
              <a:lnSpc>
                <a:spcPct val="115000"/>
              </a:lnSpc>
            </a:pPr>
            <a:r>
              <a:rPr sz="1100" b="1" i="0">
                <a:solidFill>
                  <a:srgbClr val="FFFFFF"/>
                </a:solidFill>
                <a:latin typeface="Calibri"/>
              </a:rPr>
              <a:t>OPERATIVAS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66760" y="5760720"/>
            <a:ext cx="32918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900" b="0" i="0">
                <a:solidFill>
                  <a:srgbClr val="A0B0A6"/>
                </a:solidFill>
                <a:latin typeface="Calibri"/>
              </a:rPr>
              <a:t>Sala Nacional · Doppler · GIS · Alertas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6446520"/>
            <a:ext cx="12191695" cy="36576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365760" y="653796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800" b="0" i="0">
                <a:solidFill>
                  <a:srgbClr val="A0B0A6"/>
                </a:solidFill>
                <a:latin typeface="Calibri"/>
              </a:rPr>
              <a:t>PROTECCIÓN CIVIL FP · SGRE · FUERZA DEL PUEBLO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515600" y="6537960"/>
            <a:ext cx="13716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800" b="1" i="0">
                <a:solidFill>
                  <a:srgbClr val="00D97F"/>
                </a:solidFill>
                <a:latin typeface="Consolas"/>
              </a:rPr>
              <a:t>06 / 22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50B07"/>
        </a:solidFill>
        <a:effectLst/>
      </p:bgPr>
    </p:bg>
    <p:spTree>
      <p:nvGrpSpPr>
        <p:cNvPr id="1" name=""/>
        <p:cNvGrpSpPr/>
        <p:nvPr/>
      </p:nvGrpSpPr>
      <p:grpSpPr/>
      <p:cxnSp>
        <p:nvCxnSpPr>
          <p:cNvPr id="2" name="Connector 1"/>
          <p:cNvCxnSpPr/>
          <p:nvPr/>
        </p:nvCxnSpPr>
        <p:spPr>
          <a:xfrm>
            <a:off x="937822" y="0"/>
            <a:ext cx="0" cy="6858000"/>
          </a:xfrm>
          <a:prstGeom prst="line">
            <a:avLst/>
          </a:prstGeom>
          <a:ln w="3175">
            <a:solidFill>
              <a:srgbClr val="003E21">
                <a:alpha val="1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nector 2"/>
          <p:cNvCxnSpPr/>
          <p:nvPr/>
        </p:nvCxnSpPr>
        <p:spPr>
          <a:xfrm>
            <a:off x="1875645" y="0"/>
            <a:ext cx="0" cy="6858000"/>
          </a:xfrm>
          <a:prstGeom prst="line">
            <a:avLst/>
          </a:prstGeom>
          <a:ln w="3175">
            <a:solidFill>
              <a:srgbClr val="003E21">
                <a:alpha val="1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nector 3"/>
          <p:cNvCxnSpPr/>
          <p:nvPr/>
        </p:nvCxnSpPr>
        <p:spPr>
          <a:xfrm>
            <a:off x="2813468" y="0"/>
            <a:ext cx="0" cy="6858000"/>
          </a:xfrm>
          <a:prstGeom prst="line">
            <a:avLst/>
          </a:prstGeom>
          <a:ln w="3175">
            <a:solidFill>
              <a:srgbClr val="003E21">
                <a:alpha val="1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or 4"/>
          <p:cNvCxnSpPr/>
          <p:nvPr/>
        </p:nvCxnSpPr>
        <p:spPr>
          <a:xfrm>
            <a:off x="3751290" y="0"/>
            <a:ext cx="0" cy="6858000"/>
          </a:xfrm>
          <a:prstGeom prst="line">
            <a:avLst/>
          </a:prstGeom>
          <a:ln w="3175">
            <a:solidFill>
              <a:srgbClr val="003E21">
                <a:alpha val="1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or 5"/>
          <p:cNvCxnSpPr/>
          <p:nvPr/>
        </p:nvCxnSpPr>
        <p:spPr>
          <a:xfrm>
            <a:off x="4689113" y="0"/>
            <a:ext cx="0" cy="6858000"/>
          </a:xfrm>
          <a:prstGeom prst="line">
            <a:avLst/>
          </a:prstGeom>
          <a:ln w="3175">
            <a:solidFill>
              <a:srgbClr val="003E21">
                <a:alpha val="1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or 6"/>
          <p:cNvCxnSpPr/>
          <p:nvPr/>
        </p:nvCxnSpPr>
        <p:spPr>
          <a:xfrm>
            <a:off x="5626936" y="0"/>
            <a:ext cx="0" cy="6858000"/>
          </a:xfrm>
          <a:prstGeom prst="line">
            <a:avLst/>
          </a:prstGeom>
          <a:ln w="3175">
            <a:solidFill>
              <a:srgbClr val="003E21">
                <a:alpha val="1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or 7"/>
          <p:cNvCxnSpPr/>
          <p:nvPr/>
        </p:nvCxnSpPr>
        <p:spPr>
          <a:xfrm>
            <a:off x="6564758" y="0"/>
            <a:ext cx="0" cy="6858000"/>
          </a:xfrm>
          <a:prstGeom prst="line">
            <a:avLst/>
          </a:prstGeom>
          <a:ln w="3175">
            <a:solidFill>
              <a:srgbClr val="003E21">
                <a:alpha val="1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or 8"/>
          <p:cNvCxnSpPr/>
          <p:nvPr/>
        </p:nvCxnSpPr>
        <p:spPr>
          <a:xfrm>
            <a:off x="7502581" y="0"/>
            <a:ext cx="0" cy="6858000"/>
          </a:xfrm>
          <a:prstGeom prst="line">
            <a:avLst/>
          </a:prstGeom>
          <a:ln w="3175">
            <a:solidFill>
              <a:srgbClr val="003E21">
                <a:alpha val="1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or 9"/>
          <p:cNvCxnSpPr/>
          <p:nvPr/>
        </p:nvCxnSpPr>
        <p:spPr>
          <a:xfrm>
            <a:off x="8440404" y="0"/>
            <a:ext cx="0" cy="6858000"/>
          </a:xfrm>
          <a:prstGeom prst="line">
            <a:avLst/>
          </a:prstGeom>
          <a:ln w="3175">
            <a:solidFill>
              <a:srgbClr val="003E21">
                <a:alpha val="1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or 10"/>
          <p:cNvCxnSpPr/>
          <p:nvPr/>
        </p:nvCxnSpPr>
        <p:spPr>
          <a:xfrm>
            <a:off x="9378227" y="0"/>
            <a:ext cx="0" cy="6858000"/>
          </a:xfrm>
          <a:prstGeom prst="line">
            <a:avLst/>
          </a:prstGeom>
          <a:ln w="3175">
            <a:solidFill>
              <a:srgbClr val="003E21">
                <a:alpha val="1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or 11"/>
          <p:cNvCxnSpPr/>
          <p:nvPr/>
        </p:nvCxnSpPr>
        <p:spPr>
          <a:xfrm>
            <a:off x="10316049" y="0"/>
            <a:ext cx="0" cy="6858000"/>
          </a:xfrm>
          <a:prstGeom prst="line">
            <a:avLst/>
          </a:prstGeom>
          <a:ln w="3175">
            <a:solidFill>
              <a:srgbClr val="003E21">
                <a:alpha val="1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>
            <a:off x="11253872" y="0"/>
            <a:ext cx="0" cy="6858000"/>
          </a:xfrm>
          <a:prstGeom prst="line">
            <a:avLst/>
          </a:prstGeom>
          <a:ln w="3175">
            <a:solidFill>
              <a:srgbClr val="003E21">
                <a:alpha val="1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>
            <a:off x="0" y="914400"/>
            <a:ext cx="12191695" cy="0"/>
          </a:xfrm>
          <a:prstGeom prst="line">
            <a:avLst/>
          </a:prstGeom>
          <a:ln w="3175">
            <a:solidFill>
              <a:srgbClr val="003E21">
                <a:alpha val="1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>
            <a:off x="0" y="1828800"/>
            <a:ext cx="12191695" cy="0"/>
          </a:xfrm>
          <a:prstGeom prst="line">
            <a:avLst/>
          </a:prstGeom>
          <a:ln w="3175">
            <a:solidFill>
              <a:srgbClr val="003E21">
                <a:alpha val="1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15"/>
          <p:cNvCxnSpPr/>
          <p:nvPr/>
        </p:nvCxnSpPr>
        <p:spPr>
          <a:xfrm>
            <a:off x="0" y="2743200"/>
            <a:ext cx="12191695" cy="0"/>
          </a:xfrm>
          <a:prstGeom prst="line">
            <a:avLst/>
          </a:prstGeom>
          <a:ln w="3175">
            <a:solidFill>
              <a:srgbClr val="003E21">
                <a:alpha val="1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or 16"/>
          <p:cNvCxnSpPr/>
          <p:nvPr/>
        </p:nvCxnSpPr>
        <p:spPr>
          <a:xfrm>
            <a:off x="0" y="3657600"/>
            <a:ext cx="12191695" cy="0"/>
          </a:xfrm>
          <a:prstGeom prst="line">
            <a:avLst/>
          </a:prstGeom>
          <a:ln w="3175">
            <a:solidFill>
              <a:srgbClr val="003E21">
                <a:alpha val="1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or 17"/>
          <p:cNvCxnSpPr/>
          <p:nvPr/>
        </p:nvCxnSpPr>
        <p:spPr>
          <a:xfrm>
            <a:off x="0" y="4572000"/>
            <a:ext cx="12191695" cy="0"/>
          </a:xfrm>
          <a:prstGeom prst="line">
            <a:avLst/>
          </a:prstGeom>
          <a:ln w="3175">
            <a:solidFill>
              <a:srgbClr val="003E21">
                <a:alpha val="1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or 18"/>
          <p:cNvCxnSpPr/>
          <p:nvPr/>
        </p:nvCxnSpPr>
        <p:spPr>
          <a:xfrm>
            <a:off x="0" y="5486400"/>
            <a:ext cx="12191695" cy="0"/>
          </a:xfrm>
          <a:prstGeom prst="line">
            <a:avLst/>
          </a:prstGeom>
          <a:ln w="3175">
            <a:solidFill>
              <a:srgbClr val="003E21">
                <a:alpha val="1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logo_fp_of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735" y="320040"/>
            <a:ext cx="502920" cy="5029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00D97F"/>
                </a:solidFill>
                <a:latin typeface="Consolas"/>
              </a:rPr>
              <a:t>07 · CENTRO NACIONAL DE MONITOREO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0080" y="822960"/>
            <a:ext cx="1828800" cy="36576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40080" y="1097280"/>
            <a:ext cx="10972800" cy="18288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95000"/>
              </a:lnSpc>
            </a:pPr>
            <a:r>
              <a:rPr sz="3400" b="1" i="0">
                <a:solidFill>
                  <a:srgbClr val="FFFFFF"/>
                </a:solidFill>
                <a:latin typeface="Calibri"/>
              </a:rPr>
              <a:t>Vigilancia permanente 24/7.</a:t>
            </a:r>
          </a:p>
          <a:p>
            <a:pPr algn="l">
              <a:lnSpc>
                <a:spcPct val="95000"/>
              </a:lnSpc>
            </a:pPr>
            <a:r>
              <a:rPr sz="3400" b="1" i="0">
                <a:solidFill>
                  <a:srgbClr val="FFFFFF"/>
                </a:solidFill>
                <a:latin typeface="Calibri"/>
              </a:rPr>
              <a:t>Porque los riesgos no descansan.</a:t>
            </a:r>
          </a:p>
        </p:txBody>
      </p:sp>
      <p:pic>
        <p:nvPicPr>
          <p:cNvPr id="24" name="MONITOREO_LOOP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0080" y="2743200"/>
            <a:ext cx="6858000" cy="384048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40080" y="2743200"/>
            <a:ext cx="6858000" cy="54864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40080" y="6629400"/>
            <a:ext cx="68580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0" i="0">
                <a:solidFill>
                  <a:srgbClr val="00D97F"/>
                </a:solidFill>
                <a:latin typeface="Consolas"/>
              </a:rPr>
              <a:t>▶ TIMELAPSE EN VIVO · Doble-click para reproducir · proteccioncivilfp.org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772400" y="2743200"/>
            <a:ext cx="3840480" cy="420624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Rectangle 27"/>
          <p:cNvSpPr/>
          <p:nvPr/>
        </p:nvSpPr>
        <p:spPr>
          <a:xfrm>
            <a:off x="7772400" y="2743200"/>
            <a:ext cx="45720" cy="420624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7936992" y="2798064"/>
            <a:ext cx="14630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00D97F"/>
                </a:solidFill>
                <a:latin typeface="Consolas"/>
              </a:rPr>
              <a:t>COE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418320" y="2825496"/>
            <a:ext cx="210312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800" b="0" i="0">
                <a:solidFill>
                  <a:srgbClr val="A0B0A6"/>
                </a:solidFill>
                <a:latin typeface="Calibri"/>
              </a:rPr>
              <a:t>Centro de Operaciones de Emergencia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772400" y="3227832"/>
            <a:ext cx="3840480" cy="420624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Rectangle 31"/>
          <p:cNvSpPr/>
          <p:nvPr/>
        </p:nvSpPr>
        <p:spPr>
          <a:xfrm>
            <a:off x="7772400" y="3227832"/>
            <a:ext cx="45720" cy="420624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TextBox 32"/>
          <p:cNvSpPr txBox="1"/>
          <p:nvPr/>
        </p:nvSpPr>
        <p:spPr>
          <a:xfrm>
            <a:off x="7936992" y="3282696"/>
            <a:ext cx="14630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00D97F"/>
                </a:solidFill>
                <a:latin typeface="Consolas"/>
              </a:rPr>
              <a:t>ONAMET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418320" y="3310128"/>
            <a:ext cx="210312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800" b="0" i="0">
                <a:solidFill>
                  <a:srgbClr val="A0B0A6"/>
                </a:solidFill>
                <a:latin typeface="Calibri"/>
              </a:rPr>
              <a:t>Oficina Nacional de Meteorología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772400" y="3712464"/>
            <a:ext cx="3840480" cy="420624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Rectangle 35"/>
          <p:cNvSpPr/>
          <p:nvPr/>
        </p:nvSpPr>
        <p:spPr>
          <a:xfrm>
            <a:off x="7772400" y="3712464"/>
            <a:ext cx="45720" cy="420624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" name="TextBox 36"/>
          <p:cNvSpPr txBox="1"/>
          <p:nvPr/>
        </p:nvSpPr>
        <p:spPr>
          <a:xfrm>
            <a:off x="7936992" y="3767328"/>
            <a:ext cx="14630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00D97F"/>
                </a:solidFill>
                <a:latin typeface="Consolas"/>
              </a:rPr>
              <a:t>INDOMET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418320" y="3794760"/>
            <a:ext cx="210312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800" b="0" i="0">
                <a:solidFill>
                  <a:srgbClr val="A0B0A6"/>
                </a:solidFill>
                <a:latin typeface="Calibri"/>
              </a:rPr>
              <a:t>Instituto Dominicano de Meteorología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772400" y="4197096"/>
            <a:ext cx="3840480" cy="420624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" name="Rectangle 39"/>
          <p:cNvSpPr/>
          <p:nvPr/>
        </p:nvSpPr>
        <p:spPr>
          <a:xfrm>
            <a:off x="7772400" y="4197096"/>
            <a:ext cx="45720" cy="420624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" name="TextBox 40"/>
          <p:cNvSpPr txBox="1"/>
          <p:nvPr/>
        </p:nvSpPr>
        <p:spPr>
          <a:xfrm>
            <a:off x="7936992" y="4251960"/>
            <a:ext cx="14630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00D97F"/>
                </a:solidFill>
                <a:latin typeface="Consolas"/>
              </a:rPr>
              <a:t>IDAC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418320" y="4279392"/>
            <a:ext cx="210312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800" b="0" i="0">
                <a:solidFill>
                  <a:srgbClr val="A0B0A6"/>
                </a:solidFill>
                <a:latin typeface="Calibri"/>
              </a:rPr>
              <a:t>Radar Doppler nacional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772400" y="4681728"/>
            <a:ext cx="3840480" cy="420624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" name="Rectangle 43"/>
          <p:cNvSpPr/>
          <p:nvPr/>
        </p:nvSpPr>
        <p:spPr>
          <a:xfrm>
            <a:off x="7772400" y="4681728"/>
            <a:ext cx="45720" cy="420624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" name="TextBox 44"/>
          <p:cNvSpPr txBox="1"/>
          <p:nvPr/>
        </p:nvSpPr>
        <p:spPr>
          <a:xfrm>
            <a:off x="7936992" y="4736592"/>
            <a:ext cx="14630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00D97F"/>
                </a:solidFill>
                <a:latin typeface="Consolas"/>
              </a:rPr>
              <a:t>DEFENSA CIVIL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418320" y="4764024"/>
            <a:ext cx="210312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800" b="0" i="0">
                <a:solidFill>
                  <a:srgbClr val="A0B0A6"/>
                </a:solidFill>
                <a:latin typeface="Calibri"/>
              </a:rPr>
              <a:t>Comunicados oficiales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772400" y="5166360"/>
            <a:ext cx="3840480" cy="420624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" name="Rectangle 47"/>
          <p:cNvSpPr/>
          <p:nvPr/>
        </p:nvSpPr>
        <p:spPr>
          <a:xfrm>
            <a:off x="7772400" y="5166360"/>
            <a:ext cx="45720" cy="420624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" name="TextBox 48"/>
          <p:cNvSpPr txBox="1"/>
          <p:nvPr/>
        </p:nvSpPr>
        <p:spPr>
          <a:xfrm>
            <a:off x="7936992" y="5221224"/>
            <a:ext cx="14630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00D97F"/>
                </a:solidFill>
                <a:latin typeface="Consolas"/>
              </a:rPr>
              <a:t>USGS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418320" y="5248656"/>
            <a:ext cx="210312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800" b="0" i="0">
                <a:solidFill>
                  <a:srgbClr val="A0B0A6"/>
                </a:solidFill>
                <a:latin typeface="Calibri"/>
              </a:rPr>
              <a:t>Sismos globales en vivo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772400" y="5650992"/>
            <a:ext cx="3840480" cy="420624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" name="Rectangle 51"/>
          <p:cNvSpPr/>
          <p:nvPr/>
        </p:nvSpPr>
        <p:spPr>
          <a:xfrm>
            <a:off x="7772400" y="5650992"/>
            <a:ext cx="45720" cy="420624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" name="TextBox 52"/>
          <p:cNvSpPr txBox="1"/>
          <p:nvPr/>
        </p:nvSpPr>
        <p:spPr>
          <a:xfrm>
            <a:off x="7936992" y="5705856"/>
            <a:ext cx="14630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00D97F"/>
                </a:solidFill>
                <a:latin typeface="Consolas"/>
              </a:rPr>
              <a:t>NHC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418320" y="5733288"/>
            <a:ext cx="210312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800" b="0" i="0">
                <a:solidFill>
                  <a:srgbClr val="A0B0A6"/>
                </a:solidFill>
                <a:latin typeface="Calibri"/>
              </a:rPr>
              <a:t>National Hurricane Center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772400" y="6135624"/>
            <a:ext cx="3840480" cy="420624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6" name="Rectangle 55"/>
          <p:cNvSpPr/>
          <p:nvPr/>
        </p:nvSpPr>
        <p:spPr>
          <a:xfrm>
            <a:off x="7772400" y="6135624"/>
            <a:ext cx="45720" cy="420624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" name="TextBox 56"/>
          <p:cNvSpPr txBox="1"/>
          <p:nvPr/>
        </p:nvSpPr>
        <p:spPr>
          <a:xfrm>
            <a:off x="7936992" y="6190488"/>
            <a:ext cx="14630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00D97F"/>
                </a:solidFill>
                <a:latin typeface="Consolas"/>
              </a:rPr>
              <a:t>UASD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418320" y="6217920"/>
            <a:ext cx="210312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800" b="0" i="0">
                <a:solidFill>
                  <a:srgbClr val="A0B0A6"/>
                </a:solidFill>
                <a:latin typeface="Calibri"/>
              </a:rPr>
              <a:t>Sismológico universitario</a:t>
            </a:r>
          </a:p>
        </p:txBody>
      </p:sp>
      <p:sp>
        <p:nvSpPr>
          <p:cNvPr id="59" name="Rectangle 58"/>
          <p:cNvSpPr/>
          <p:nvPr/>
        </p:nvSpPr>
        <p:spPr>
          <a:xfrm>
            <a:off x="0" y="6446520"/>
            <a:ext cx="12191695" cy="36576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0" name="TextBox 59"/>
          <p:cNvSpPr txBox="1"/>
          <p:nvPr/>
        </p:nvSpPr>
        <p:spPr>
          <a:xfrm>
            <a:off x="365760" y="653796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800" b="0" i="0">
                <a:solidFill>
                  <a:srgbClr val="A0B0A6"/>
                </a:solidFill>
                <a:latin typeface="Calibri"/>
              </a:rPr>
              <a:t>PROTECCIÓN CIVIL FP · SGRE · FUERZA DEL PUEBLO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15600" y="6537960"/>
            <a:ext cx="13716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800" b="1" i="0">
                <a:solidFill>
                  <a:srgbClr val="00D97F"/>
                </a:solidFill>
                <a:latin typeface="Consolas"/>
              </a:rPr>
              <a:t>07 / 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50B0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_fp_of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735" y="320040"/>
            <a:ext cx="502920" cy="502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00D97F"/>
                </a:solidFill>
                <a:latin typeface="Consolas"/>
              </a:rPr>
              <a:t>08 · INTELIGENCIA ARTIFICIAL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822960"/>
            <a:ext cx="1828800" cy="36576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40080" y="1097280"/>
            <a:ext cx="10972800" cy="18288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95000"/>
              </a:lnSpc>
            </a:pPr>
            <a:r>
              <a:rPr sz="4200" b="1" i="0">
                <a:solidFill>
                  <a:srgbClr val="FFFFFF"/>
                </a:solidFill>
                <a:latin typeface="Calibri"/>
              </a:rPr>
              <a:t>La IA no reemplaza</a:t>
            </a:r>
          </a:p>
          <a:p>
            <a:pPr algn="l">
              <a:lnSpc>
                <a:spcPct val="95000"/>
              </a:lnSpc>
            </a:pPr>
            <a:r>
              <a:rPr sz="4200" b="1" i="0">
                <a:solidFill>
                  <a:srgbClr val="FFFFFF"/>
                </a:solidFill>
                <a:latin typeface="Calibri"/>
              </a:rPr>
              <a:t>a las personas.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265176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3000" b="0" i="1">
                <a:solidFill>
                  <a:srgbClr val="00D97F"/>
                </a:solidFill>
                <a:latin typeface="Calibri"/>
              </a:rPr>
              <a:t>Multiplica la capacidad de protegerlas.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" y="3840480"/>
            <a:ext cx="3566160" cy="219456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640080" y="3840480"/>
            <a:ext cx="3566160" cy="73152"/>
          </a:xfrm>
          <a:prstGeom prst="rect">
            <a:avLst/>
          </a:prstGeom>
          <a:solidFill>
            <a:srgbClr val="00D9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822960" y="4114800"/>
            <a:ext cx="329184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800" b="1" i="0">
                <a:solidFill>
                  <a:srgbClr val="FFFFFF"/>
                </a:solidFill>
                <a:latin typeface="Calibri"/>
              </a:rPr>
              <a:t>PLAN</a:t>
            </a:r>
          </a:p>
          <a:p>
            <a:pPr algn="ctr">
              <a:lnSpc>
                <a:spcPct val="115000"/>
              </a:lnSpc>
            </a:pPr>
            <a:r>
              <a:rPr sz="1800" b="1" i="0">
                <a:solidFill>
                  <a:srgbClr val="FFFFFF"/>
                </a:solidFill>
                <a:latin typeface="Calibri"/>
              </a:rPr>
              <a:t>FAMILIAR 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2960" y="5120640"/>
            <a:ext cx="329184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100" b="0" i="0">
                <a:solidFill>
                  <a:srgbClr val="A0B0A6"/>
                </a:solidFill>
                <a:latin typeface="Calibri"/>
              </a:rPr>
              <a:t>Plan formal de</a:t>
            </a:r>
          </a:p>
          <a:p>
            <a:pPr algn="ctr">
              <a:lnSpc>
                <a:spcPct val="115000"/>
              </a:lnSpc>
            </a:pPr>
            <a:r>
              <a:rPr sz="1100" b="0" i="0">
                <a:solidFill>
                  <a:srgbClr val="A0B0A6"/>
                </a:solidFill>
                <a:latin typeface="Calibri"/>
              </a:rPr>
              <a:t>emergencia en 6 pasos</a:t>
            </a:r>
          </a:p>
          <a:p>
            <a:pPr algn="ctr">
              <a:lnSpc>
                <a:spcPct val="115000"/>
              </a:lnSpc>
            </a:pPr>
            <a:r>
              <a:rPr sz="1100" b="0" i="0">
                <a:solidFill>
                  <a:srgbClr val="A0B0A6"/>
                </a:solidFill>
                <a:latin typeface="Calibri"/>
              </a:rPr>
              <a:t>con Claude Sonnet 4.5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34840" y="3840480"/>
            <a:ext cx="3566160" cy="219456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4434840" y="3840480"/>
            <a:ext cx="3566160" cy="73152"/>
          </a:xfrm>
          <a:prstGeom prst="rect">
            <a:avLst/>
          </a:prstGeom>
          <a:solidFill>
            <a:srgbClr val="00D9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617720" y="4114800"/>
            <a:ext cx="329184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800" b="1" i="0">
                <a:solidFill>
                  <a:srgbClr val="FFFFFF"/>
                </a:solidFill>
                <a:latin typeface="Calibri"/>
              </a:rPr>
              <a:t>PLAN PMR</a:t>
            </a:r>
          </a:p>
          <a:p>
            <a:pPr algn="ctr">
              <a:lnSpc>
                <a:spcPct val="115000"/>
              </a:lnSpc>
            </a:pPr>
            <a:r>
              <a:rPr sz="1800" b="1" i="0">
                <a:solidFill>
                  <a:srgbClr val="FFFFFF"/>
                </a:solidFill>
                <a:latin typeface="Calibri"/>
              </a:rPr>
              <a:t>MUNICIPAL IA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17720" y="5120640"/>
            <a:ext cx="329184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100" b="0" i="0">
                <a:solidFill>
                  <a:srgbClr val="A0B0A6"/>
                </a:solidFill>
                <a:latin typeface="Calibri"/>
              </a:rPr>
              <a:t>Plan completo Ley 147-02</a:t>
            </a:r>
          </a:p>
          <a:p>
            <a:pPr algn="ctr">
              <a:lnSpc>
                <a:spcPct val="115000"/>
              </a:lnSpc>
            </a:pPr>
            <a:r>
              <a:rPr sz="1100" b="0" i="0">
                <a:solidFill>
                  <a:srgbClr val="A0B0A6"/>
                </a:solidFill>
                <a:latin typeface="Calibri"/>
              </a:rPr>
              <a:t>en 90 segundos</a:t>
            </a:r>
          </a:p>
          <a:p>
            <a:pPr algn="ctr">
              <a:lnSpc>
                <a:spcPct val="115000"/>
              </a:lnSpc>
            </a:pPr>
            <a:r>
              <a:rPr sz="1100" b="0" i="0">
                <a:solidFill>
                  <a:srgbClr val="A0B0A6"/>
                </a:solidFill>
                <a:latin typeface="Calibri"/>
              </a:rPr>
              <a:t>para los 158 ayuntamientos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29600" y="3840480"/>
            <a:ext cx="3566160" cy="219456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15"/>
          <p:cNvSpPr/>
          <p:nvPr/>
        </p:nvSpPr>
        <p:spPr>
          <a:xfrm>
            <a:off x="8229600" y="3840480"/>
            <a:ext cx="3566160" cy="73152"/>
          </a:xfrm>
          <a:prstGeom prst="rect">
            <a:avLst/>
          </a:prstGeom>
          <a:solidFill>
            <a:srgbClr val="00D9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412480" y="4114800"/>
            <a:ext cx="329184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800" b="1" i="0">
                <a:solidFill>
                  <a:srgbClr val="FFFFFF"/>
                </a:solidFill>
                <a:latin typeface="Calibri"/>
              </a:rPr>
              <a:t>WATCH ROOM</a:t>
            </a:r>
          </a:p>
          <a:p>
            <a:pPr algn="ctr">
              <a:lnSpc>
                <a:spcPct val="115000"/>
              </a:lnSpc>
            </a:pPr>
            <a:r>
              <a:rPr sz="1800" b="1" i="0">
                <a:solidFill>
                  <a:srgbClr val="FFFFFF"/>
                </a:solidFill>
                <a:latin typeface="Calibri"/>
              </a:rPr>
              <a:t>DOPPLER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12480" y="5120640"/>
            <a:ext cx="329184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100" b="0" i="0">
                <a:solidFill>
                  <a:srgbClr val="A0B0A6"/>
                </a:solidFill>
                <a:latin typeface="Calibri"/>
              </a:rPr>
              <a:t>Pre-alertas con IA sobre</a:t>
            </a:r>
          </a:p>
          <a:p>
            <a:pPr algn="ctr">
              <a:lnSpc>
                <a:spcPct val="115000"/>
              </a:lnSpc>
            </a:pPr>
            <a:r>
              <a:rPr sz="1100" b="0" i="0">
                <a:solidFill>
                  <a:srgbClr val="A0B0A6"/>
                </a:solidFill>
                <a:latin typeface="Calibri"/>
              </a:rPr>
              <a:t>radar IDAC · Política</a:t>
            </a:r>
          </a:p>
          <a:p>
            <a:pPr algn="ctr">
              <a:lnSpc>
                <a:spcPct val="115000"/>
              </a:lnSpc>
            </a:pPr>
            <a:r>
              <a:rPr sz="1100" b="0" i="0">
                <a:solidFill>
                  <a:srgbClr val="A0B0A6"/>
                </a:solidFill>
                <a:latin typeface="Calibri"/>
              </a:rPr>
              <a:t>de alta confiabilidad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446520"/>
            <a:ext cx="12191695" cy="36576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365760" y="653796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800" b="0" i="0">
                <a:solidFill>
                  <a:srgbClr val="A0B0A6"/>
                </a:solidFill>
                <a:latin typeface="Calibri"/>
              </a:rPr>
              <a:t>PROTECCIÓN CIVIL FP · SGRE · FUERZA DEL PUEBLO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515600" y="6537960"/>
            <a:ext cx="13716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800" b="1" i="0">
                <a:solidFill>
                  <a:srgbClr val="00D97F"/>
                </a:solidFill>
                <a:latin typeface="Consolas"/>
              </a:rPr>
              <a:t>08 / 22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50B0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_fp_of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735" y="320040"/>
            <a:ext cx="502920" cy="502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" y="457200"/>
            <a:ext cx="9144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00D97F"/>
                </a:solidFill>
                <a:latin typeface="Consolas"/>
              </a:rPr>
              <a:t>09 · REPORTE CIUDADANO · DEMO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822960"/>
            <a:ext cx="1828800" cy="36576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40080" y="1097280"/>
            <a:ext cx="10972800" cy="18288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95000"/>
              </a:lnSpc>
            </a:pPr>
            <a:r>
              <a:rPr sz="4200" b="1" i="0">
                <a:solidFill>
                  <a:srgbClr val="FFFFFF"/>
                </a:solidFill>
                <a:latin typeface="Calibri"/>
              </a:rPr>
              <a:t>El ciudadano</a:t>
            </a:r>
          </a:p>
          <a:p>
            <a:pPr algn="l">
              <a:lnSpc>
                <a:spcPct val="95000"/>
              </a:lnSpc>
            </a:pPr>
            <a:r>
              <a:rPr sz="4200" b="1" i="0">
                <a:solidFill>
                  <a:srgbClr val="FFFFFF"/>
                </a:solidFill>
                <a:latin typeface="Calibri"/>
              </a:rPr>
              <a:t>es el primer sensor.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" y="3931920"/>
            <a:ext cx="2651760" cy="164592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640080" y="4069080"/>
            <a:ext cx="265176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F0B90B"/>
                </a:solidFill>
                <a:latin typeface="Calibri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4709160"/>
            <a:ext cx="23774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FFFFFF"/>
                </a:solidFill>
                <a:latin typeface="Calibri"/>
              </a:rPr>
              <a:t>FOTO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" y="5074920"/>
            <a:ext cx="23774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900" b="0" i="0">
                <a:solidFill>
                  <a:srgbClr val="A0B0A6"/>
                </a:solidFill>
                <a:latin typeface="Calibri"/>
              </a:rPr>
              <a:t>El ciudadano captura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74720" y="3931920"/>
            <a:ext cx="2651760" cy="164592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474720" y="4069080"/>
            <a:ext cx="265176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F0B90B"/>
                </a:solidFill>
                <a:latin typeface="Calibri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11880" y="4709160"/>
            <a:ext cx="23774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FFFFFF"/>
                </a:solidFill>
                <a:latin typeface="Calibri"/>
              </a:rPr>
              <a:t>REPORTAR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11880" y="5074920"/>
            <a:ext cx="23774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900" b="0" i="0">
                <a:solidFill>
                  <a:srgbClr val="A0B0A6"/>
                </a:solidFill>
                <a:latin typeface="Calibri"/>
              </a:rPr>
              <a:t>Selecciona tipo de incidente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09360" y="3931920"/>
            <a:ext cx="2651760" cy="164592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09360" y="4069080"/>
            <a:ext cx="265176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F0B90B"/>
                </a:solidFill>
                <a:latin typeface="Calibri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46520" y="4709160"/>
            <a:ext cx="23774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FFFFFF"/>
                </a:solidFill>
                <a:latin typeface="Calibri"/>
              </a:rPr>
              <a:t>GPS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6520" y="5074920"/>
            <a:ext cx="23774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900" b="0" i="0">
                <a:solidFill>
                  <a:srgbClr val="A0B0A6"/>
                </a:solidFill>
                <a:latin typeface="Calibri"/>
              </a:rPr>
              <a:t>Geolocalización automática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144000" y="3931920"/>
            <a:ext cx="2651760" cy="1645920"/>
          </a:xfrm>
          <a:prstGeom prst="rect">
            <a:avLst/>
          </a:prstGeom>
          <a:solidFill>
            <a:srgbClr val="0A18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9144000" y="4069080"/>
            <a:ext cx="265176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F0B90B"/>
                </a:solidFill>
                <a:latin typeface="Calibri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81160" y="4709160"/>
            <a:ext cx="23774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FFFFFF"/>
                </a:solidFill>
                <a:latin typeface="Calibri"/>
              </a:rPr>
              <a:t>ENVIAR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281160" y="5074920"/>
            <a:ext cx="23774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900" b="0" i="0">
                <a:solidFill>
                  <a:srgbClr val="A0B0A6"/>
                </a:solidFill>
                <a:latin typeface="Calibri"/>
              </a:rPr>
              <a:t>En menos de 30 segundos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760720"/>
            <a:ext cx="12191695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 i="1">
                <a:solidFill>
                  <a:srgbClr val="00D97F"/>
                </a:solidFill>
                <a:latin typeface="Calibri"/>
              </a:rPr>
              <a:t>→ El reporte aparece en el Mapa Nacional al instante.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6446520"/>
            <a:ext cx="12191695" cy="36576"/>
          </a:xfrm>
          <a:prstGeom prst="rect">
            <a:avLst/>
          </a:prstGeom>
          <a:solidFill>
            <a:srgbClr val="00A3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365760" y="6537960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800" b="0" i="0">
                <a:solidFill>
                  <a:srgbClr val="A0B0A6"/>
                </a:solidFill>
                <a:latin typeface="Calibri"/>
              </a:rPr>
              <a:t>PROTECCIÓN CIVIL FP · SGRE · FUERZA DEL PUEBLO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515600" y="6537960"/>
            <a:ext cx="13716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>
              <a:lnSpc>
                <a:spcPct val="115000"/>
              </a:lnSpc>
            </a:pPr>
            <a:r>
              <a:rPr sz="800" b="1" i="0">
                <a:solidFill>
                  <a:srgbClr val="00D97F"/>
                </a:solidFill>
                <a:latin typeface="Consolas"/>
              </a:rPr>
              <a:t>09 / 22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